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45"/>
  </p:notesMasterIdLst>
  <p:handoutMasterIdLst>
    <p:handoutMasterId r:id="rId46"/>
  </p:handoutMasterIdLst>
  <p:sldIdLst>
    <p:sldId id="256" r:id="rId5"/>
    <p:sldId id="300" r:id="rId6"/>
    <p:sldId id="264" r:id="rId7"/>
    <p:sldId id="328" r:id="rId8"/>
    <p:sldId id="305" r:id="rId9"/>
    <p:sldId id="319" r:id="rId10"/>
    <p:sldId id="266" r:id="rId11"/>
    <p:sldId id="289" r:id="rId12"/>
    <p:sldId id="273" r:id="rId13"/>
    <p:sldId id="274" r:id="rId14"/>
    <p:sldId id="281" r:id="rId15"/>
    <p:sldId id="290" r:id="rId16"/>
    <p:sldId id="257" r:id="rId17"/>
    <p:sldId id="294" r:id="rId18"/>
    <p:sldId id="301" r:id="rId19"/>
    <p:sldId id="261" r:id="rId20"/>
    <p:sldId id="263" r:id="rId21"/>
    <p:sldId id="265" r:id="rId22"/>
    <p:sldId id="270" r:id="rId23"/>
    <p:sldId id="267" r:id="rId24"/>
    <p:sldId id="329" r:id="rId25"/>
    <p:sldId id="259" r:id="rId26"/>
    <p:sldId id="330" r:id="rId27"/>
    <p:sldId id="331" r:id="rId28"/>
    <p:sldId id="332" r:id="rId29"/>
    <p:sldId id="344" r:id="rId30"/>
    <p:sldId id="334" r:id="rId31"/>
    <p:sldId id="302" r:id="rId32"/>
    <p:sldId id="277" r:id="rId33"/>
    <p:sldId id="279" r:id="rId34"/>
    <p:sldId id="286" r:id="rId35"/>
    <p:sldId id="335" r:id="rId36"/>
    <p:sldId id="341" r:id="rId37"/>
    <p:sldId id="320" r:id="rId38"/>
    <p:sldId id="276" r:id="rId39"/>
    <p:sldId id="336" r:id="rId40"/>
    <p:sldId id="337" r:id="rId41"/>
    <p:sldId id="338" r:id="rId42"/>
    <p:sldId id="339" r:id="rId43"/>
    <p:sldId id="340" r:id="rId44"/>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2" autoAdjust="0"/>
    <p:restoredTop sz="94660"/>
  </p:normalViewPr>
  <p:slideViewPr>
    <p:cSldViewPr snapToGrid="0">
      <p:cViewPr varScale="1">
        <p:scale>
          <a:sx n="90" d="100"/>
          <a:sy n="90" d="100"/>
        </p:scale>
        <p:origin x="558" y="90"/>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F6D4C3-146E-4428-B7FC-AAE3815ED0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861545-763A-4DC1-86CB-AB446902DC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3C4FA4-6273-4FCD-9431-B2FA37A52B1D}" type="datetime1">
              <a:rPr lang="en-GB" smtClean="0"/>
              <a:t>28/06/2023</a:t>
            </a:fld>
            <a:endParaRPr lang="en-GB"/>
          </a:p>
        </p:txBody>
      </p:sp>
      <p:sp>
        <p:nvSpPr>
          <p:cNvPr id="4" name="Footer Placeholder 3">
            <a:extLst>
              <a:ext uri="{FF2B5EF4-FFF2-40B4-BE49-F238E27FC236}">
                <a16:creationId xmlns:a16="http://schemas.microsoft.com/office/drawing/2014/main" id="{80255F93-EAD0-4AB3-9163-A50017B37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2727E1-F6B7-4482-9E80-83A5B77A5F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513D-FE0E-4BF1-B698-EDDAF4AFC670}" type="slidenum">
              <a:rPr lang="en-GB" smtClean="0"/>
              <a:t>‹#›</a:t>
            </a:fld>
            <a:endParaRPr lang="en-GB"/>
          </a:p>
        </p:txBody>
      </p:sp>
    </p:spTree>
    <p:extLst>
      <p:ext uri="{BB962C8B-B14F-4D97-AF65-F5344CB8AC3E}">
        <p14:creationId xmlns:p14="http://schemas.microsoft.com/office/powerpoint/2010/main" val="3574859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EA62-1A64-4FB3-96F1-53DEEE7C688D}" type="datetime1">
              <a:rPr lang="en-GB" noProof="0" smtClean="0"/>
              <a:t>28/06/2023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7667F-63A3-4AF1-9BEF-619D4C86425F}" type="slidenum">
              <a:rPr lang="en-GB" noProof="0" smtClean="0"/>
              <a:t>‹#›</a:t>
            </a:fld>
            <a:endParaRPr lang="en-GB" noProof="0"/>
          </a:p>
        </p:txBody>
      </p:sp>
    </p:spTree>
    <p:extLst>
      <p:ext uri="{BB962C8B-B14F-4D97-AF65-F5344CB8AC3E}">
        <p14:creationId xmlns:p14="http://schemas.microsoft.com/office/powerpoint/2010/main" val="3272552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1</a:t>
            </a:fld>
            <a:endParaRPr lang="en-GB"/>
          </a:p>
        </p:txBody>
      </p:sp>
    </p:spTree>
    <p:extLst>
      <p:ext uri="{BB962C8B-B14F-4D97-AF65-F5344CB8AC3E}">
        <p14:creationId xmlns:p14="http://schemas.microsoft.com/office/powerpoint/2010/main" val="11275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2</a:t>
            </a:fld>
            <a:endParaRPr lang="en-GB"/>
          </a:p>
        </p:txBody>
      </p:sp>
    </p:spTree>
    <p:extLst>
      <p:ext uri="{BB962C8B-B14F-4D97-AF65-F5344CB8AC3E}">
        <p14:creationId xmlns:p14="http://schemas.microsoft.com/office/powerpoint/2010/main" val="29714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24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19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041400"/>
            <a:ext cx="12192000" cy="4216400"/>
          </a:xfrm>
          <a:prstGeom prst="rect">
            <a:avLst/>
          </a:prstGeom>
          <a:solidFill>
            <a:schemeClr val="accent3">
              <a:lumMod val="20000"/>
              <a:lumOff val="80000"/>
              <a:alpha val="80000"/>
            </a:schemeClr>
          </a:solidFill>
        </p:spPr>
        <p:txBody>
          <a:bodyPr vert="horz" lIns="91440" tIns="45720" rIns="91440" bIns="45720" rtlCol="0" anchor="ctr">
            <a:normAutofit/>
          </a:bodyPr>
          <a:lstStyle/>
          <a:p>
            <a:pPr lvl="0">
              <a:spcBef>
                <a:spcPct val="0"/>
              </a:spcBef>
              <a:buNone/>
            </a:pPr>
            <a:endParaRPr lang="en-US" sz="4400" b="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endParaRPr>
          </a:p>
        </p:txBody>
      </p:sp>
      <p:sp>
        <p:nvSpPr>
          <p:cNvPr id="2" name="Title 1"/>
          <p:cNvSpPr>
            <a:spLocks noGrp="1"/>
          </p:cNvSpPr>
          <p:nvPr>
            <p:ph type="ctrTitle"/>
          </p:nvPr>
        </p:nvSpPr>
        <p:spPr>
          <a:xfrm>
            <a:off x="1524000" y="1041400"/>
            <a:ext cx="9144000" cy="2387600"/>
          </a:xfrm>
          <a:noFill/>
        </p:spPr>
        <p:txBody>
          <a:bodyPr anchor="b"/>
          <a:lstStyle>
            <a:lvl1pPr algn="ctr">
              <a:defRPr sz="6000" b="0" cap="none" spc="0">
                <a:ln w="0"/>
                <a:solidFill>
                  <a:schemeClr val="tx2">
                    <a:lumMod val="50000"/>
                  </a:schemeClr>
                </a:solidFill>
                <a:effectLst>
                  <a:outerShdw blurRad="38100" dist="19050" dir="2700000" algn="tl" rotWithShape="0">
                    <a:schemeClr val="tx1">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b="0" cap="none" spc="0">
                <a:ln w="0"/>
                <a:solidFill>
                  <a:schemeClr val="tx1"/>
                </a:solidFill>
                <a:effectLst>
                  <a:outerShdw blurRad="38100" dist="19050" dir="2700000" algn="tl" rotWithShape="0">
                    <a:schemeClr val="tx1">
                      <a:alpha val="40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47B1E0-F476-4322-AA53-0018286DBC2F}"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46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E9944-B6E8-44FA-B3BC-28C8F3B97A63}"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642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6BA2A-22AB-40C3-A6FE-08AE8F5EAD50}"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65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99E97-DADD-4C08-B07A-21ABC2EC9C0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11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79426430-5DC0-47CA-BF30-F2CEF34F1CC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566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2E9D0-9F88-4809-9326-E87DB6BC4685}"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458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BD937-36D5-440B-91A0-6786F6EDBFCD}" type="datetime1">
              <a:rPr lang="en-US" smtClean="0"/>
              <a:t>6/28/2023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978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D020A-2292-4331-AC54-713AADF8BC0C}" type="datetime1">
              <a:rPr lang="en-US" smtClean="0"/>
              <a:t>6/28/2023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917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9A559-F34C-48D0-A2A2-37B0B078BBAB}" type="datetime1">
              <a:rPr lang="en-US" smtClean="0"/>
              <a:t>6/28/2023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915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B5B2-44EC-4F73-968D-750C1952CA62}"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72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3D9984-D554-4F72-BAB6-CB2CCA8D58F4}"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2596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3">
              <a:lumMod val="20000"/>
              <a:lumOff val="80000"/>
              <a:alpha val="8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chemeClr val="accent3">
              <a:lumMod val="20000"/>
              <a:lumOff val="80000"/>
              <a:alpha val="80000"/>
            </a:schemeClr>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solidFill>
              </a:defRPr>
            </a:lvl1pPr>
          </a:lstStyle>
          <a:p>
            <a:fld id="{ABCC73E2-E386-4A38-B838-238D9BA645F8}" type="datetime1">
              <a:rPr lang="en-US" smtClean="0"/>
              <a:pPr/>
              <a:t>6/28/2023</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62050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0" kern="120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Clr>
          <a:schemeClr val="tx2">
            <a:lumMod val="75000"/>
          </a:schemeClr>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99tCg596QSc"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7Mw8BZ1Wbww"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2DX2yVucz24"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z0glOYQBlS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n543eKIdbU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6tqOMxaGgBU"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Xxd1cmenki8"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C0_sN4QwgS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sZZTfu4jWc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IITn9XHXT8k"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q7U1fvpuWW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youtu.be/KjhDfcAdg7E"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jDXBnS8mZ0E"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youtu.be/Ku3TRcjLpyY"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tu.be/fYOsNp4O7AU"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outu.be/s5RnxMyjhfA"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outu.be/7FP-RW8-584"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meK0G3o9mPw" TargetMode="External"/><Relationship Id="rId2" Type="http://schemas.openxmlformats.org/officeDocument/2006/relationships/hyperlink" Target="https://youtu.be/30b7_S0paCQ"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DJ-3cakmgl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youtu.be/AT1zTPwd2Vk"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5LoUm_r7It8"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Gu77Vtja30c"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W30QNDapVDA"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AZKcl4-tcuo" TargetMode="External"/><Relationship Id="rId2" Type="http://schemas.openxmlformats.org/officeDocument/2006/relationships/hyperlink" Target="https://youtu.be/nK69zl19c0Y"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outu.be/m_HdrywerGE"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youtu.be/Dc3AovUZgvo"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youtu.be/bx1Bh8ZvH84"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youtu.be/W-rn7i_ETYc"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youtu.be/htobTBlCvU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Ak85S5KZoK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SacuV0kEQl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_kjB88Ls4g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eVY_5CoxFOg" TargetMode="External"/><Relationship Id="rId2" Type="http://schemas.openxmlformats.org/officeDocument/2006/relationships/hyperlink" Target="https://youtu.be/oLVLNoxF4L0"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9ZuPwAiET6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PbA8CAacNZ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hhq3YGW62x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895415" y="2075504"/>
            <a:ext cx="3654569" cy="3257433"/>
          </a:xfrm>
        </p:spPr>
        <p:txBody>
          <a:bodyPr rtlCol="0">
            <a:normAutofit fontScale="90000"/>
          </a:bodyPr>
          <a:lstStyle/>
          <a:p>
            <a:pPr rtl="0"/>
            <a:r>
              <a:rPr lang="en-GB" b="1" dirty="0">
                <a:latin typeface="Comic Sans MS" panose="030F0702030302020204" pitchFamily="66" charset="0"/>
              </a:rPr>
              <a:t>Assembly Music years 3 and 4</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12818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a:bodyPr>
          <a:lstStyle/>
          <a:p>
            <a:r>
              <a:rPr lang="en-GB" sz="4400" b="1" dirty="0"/>
              <a:t>The Last Post</a:t>
            </a:r>
          </a:p>
          <a:p>
            <a:r>
              <a:rPr lang="en-GB" u="sng" dirty="0">
                <a:hlinkClick r:id="rId2"/>
              </a:rPr>
              <a:t>https://youtu.be/99tCg596QSc</a:t>
            </a:r>
            <a:endParaRPr lang="en-GB" dirty="0"/>
          </a:p>
          <a:p>
            <a:endParaRPr lang="en-GB" sz="4400" b="1" dirty="0"/>
          </a:p>
          <a:p>
            <a:endParaRPr lang="en-GB" sz="4400" b="1" dirty="0"/>
          </a:p>
        </p:txBody>
      </p:sp>
      <p:sp>
        <p:nvSpPr>
          <p:cNvPr id="7" name="Subtitle 2"/>
          <p:cNvSpPr txBox="1">
            <a:spLocks/>
          </p:cNvSpPr>
          <p:nvPr/>
        </p:nvSpPr>
        <p:spPr>
          <a:xfrm>
            <a:off x="5711686" y="312738"/>
            <a:ext cx="6480313" cy="6151857"/>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latin typeface="Comic Sans MS" panose="030F0702030302020204" pitchFamily="66" charset="0"/>
              </a:rPr>
              <a:t>The "First Post" call signals the start of the duty officer's inspection of a British Army camp's sentry posts, sounding a call at each one. The "Last Post" call originally signalled merely that the final sentry post had been inspected, and the camp was secure for the night.</a:t>
            </a:r>
            <a:r>
              <a:rPr lang="en-GB" baseline="30000" dirty="0">
                <a:latin typeface="Comic Sans MS" panose="030F0702030302020204" pitchFamily="66" charset="0"/>
              </a:rPr>
              <a:t> </a:t>
            </a:r>
            <a:r>
              <a:rPr lang="en-GB" dirty="0">
                <a:latin typeface="Comic Sans MS" panose="030F0702030302020204" pitchFamily="66" charset="0"/>
              </a:rPr>
              <a:t>In addition, the "Last Post" call had another function at the close of a day of battle. It signalled to those who were still out and wounded or separated that the fighting was done, and to follow the sound of the call to find safety and rest. </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470163" y="2005703"/>
            <a:ext cx="2857500" cy="2119036"/>
          </a:xfrm>
          <a:prstGeom prst="rect">
            <a:avLst/>
          </a:prstGeom>
        </p:spPr>
      </p:pic>
    </p:spTree>
    <p:extLst>
      <p:ext uri="{BB962C8B-B14F-4D97-AF65-F5344CB8AC3E}">
        <p14:creationId xmlns:p14="http://schemas.microsoft.com/office/powerpoint/2010/main" val="38799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85000" lnSpcReduction="20000"/>
          </a:bodyPr>
          <a:lstStyle/>
          <a:p>
            <a:r>
              <a:rPr lang="en-GB" sz="2800" b="1" dirty="0"/>
              <a:t>George </a:t>
            </a:r>
            <a:r>
              <a:rPr lang="en-GB" sz="2800" b="1" dirty="0" err="1"/>
              <a:t>Friedrick</a:t>
            </a:r>
            <a:r>
              <a:rPr lang="en-GB" sz="2800" b="1" dirty="0"/>
              <a:t> Handel</a:t>
            </a:r>
          </a:p>
          <a:p>
            <a:r>
              <a:rPr lang="en-GB" sz="2800" b="1" dirty="0"/>
              <a:t>Royal Fireworks Music</a:t>
            </a:r>
          </a:p>
          <a:p>
            <a:r>
              <a:rPr lang="en-GB" sz="2800" dirty="0"/>
              <a:t>23 February 1685  5 March] – </a:t>
            </a:r>
          </a:p>
          <a:p>
            <a:r>
              <a:rPr lang="en-GB" sz="2800" dirty="0"/>
              <a:t>14 April 1759</a:t>
            </a:r>
            <a:endParaRPr lang="en-GB" sz="2800" b="1" dirty="0"/>
          </a:p>
        </p:txBody>
      </p:sp>
      <p:sp>
        <p:nvSpPr>
          <p:cNvPr id="7" name="Subtitle 2"/>
          <p:cNvSpPr txBox="1">
            <a:spLocks/>
          </p:cNvSpPr>
          <p:nvPr/>
        </p:nvSpPr>
        <p:spPr>
          <a:xfrm>
            <a:off x="5711686" y="552893"/>
            <a:ext cx="6218043" cy="5152168"/>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Comic Sans MS" panose="030F0702030302020204" pitchFamily="66" charset="0"/>
              </a:rPr>
              <a:t>Handel was a German composer but lived most of his life in London in the late Baroque period. </a:t>
            </a:r>
          </a:p>
          <a:p>
            <a:pPr algn="l"/>
            <a:r>
              <a:rPr lang="en-US" sz="2800" dirty="0">
                <a:latin typeface="Comic Sans MS" panose="030F0702030302020204" pitchFamily="66" charset="0"/>
              </a:rPr>
              <a:t> He was asked by King George II to write the music because the king wanted some music and fireworks to celebrate the Treaty of Aix-la-Chapelle. This was an agreement between a lot of European countries to end the war they had been fighting.</a:t>
            </a:r>
            <a:endParaRPr lang="en-GB" sz="2800" dirty="0">
              <a:latin typeface="Comic Sans MS" panose="030F0702030302020204" pitchFamily="66" charset="0"/>
            </a:endParaRPr>
          </a:p>
          <a:p>
            <a:pPr algn="l"/>
            <a:r>
              <a:rPr lang="en-GB" u="sng" dirty="0">
                <a:hlinkClick r:id="rId2"/>
              </a:rPr>
              <a:t>https://youtu.be/7Mw8BZ1Wbww</a:t>
            </a:r>
            <a:endParaRPr lang="en-GB"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129954" y="1372912"/>
            <a:ext cx="3845941" cy="2463592"/>
          </a:xfrm>
          <a:prstGeom prst="rect">
            <a:avLst/>
          </a:prstGeom>
        </p:spPr>
      </p:pic>
    </p:spTree>
    <p:extLst>
      <p:ext uri="{BB962C8B-B14F-4D97-AF65-F5344CB8AC3E}">
        <p14:creationId xmlns:p14="http://schemas.microsoft.com/office/powerpoint/2010/main" val="4043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92500" lnSpcReduction="20000"/>
          </a:bodyPr>
          <a:lstStyle/>
          <a:p>
            <a:pPr lvl="0" algn="l" eaLnBrk="0" fontAlgn="base" hangingPunct="0">
              <a:lnSpc>
                <a:spcPct val="100000"/>
              </a:lnSpc>
              <a:spcBef>
                <a:spcPct val="0"/>
              </a:spcBef>
              <a:spcAft>
                <a:spcPct val="0"/>
              </a:spcAft>
            </a:pPr>
            <a:r>
              <a:rPr lang="en-US" altLang="en-US" sz="2800" b="1" dirty="0">
                <a:latin typeface="Arial" panose="020B0604020202020204" pitchFamily="34" charset="0"/>
              </a:rPr>
              <a:t>Paul Abraham </a:t>
            </a:r>
            <a:r>
              <a:rPr lang="en-US" altLang="en-US" sz="2800" b="1" dirty="0" err="1">
                <a:latin typeface="Arial" panose="020B0604020202020204" pitchFamily="34" charset="0"/>
              </a:rPr>
              <a:t>DukasThe</a:t>
            </a:r>
            <a:r>
              <a:rPr lang="en-US" altLang="en-US" sz="2800" b="1" dirty="0">
                <a:latin typeface="Arial" panose="020B0604020202020204" pitchFamily="34" charset="0"/>
              </a:rPr>
              <a:t> </a:t>
            </a:r>
            <a:r>
              <a:rPr lang="en-US" altLang="en-US" sz="2800" b="1" dirty="0" err="1">
                <a:latin typeface="Arial" panose="020B0604020202020204" pitchFamily="34" charset="0"/>
              </a:rPr>
              <a:t>Srceror’s</a:t>
            </a:r>
            <a:r>
              <a:rPr lang="en-US" altLang="en-US" sz="2800" b="1" dirty="0">
                <a:latin typeface="Arial" panose="020B0604020202020204" pitchFamily="34" charset="0"/>
              </a:rPr>
              <a:t> Apprentice</a:t>
            </a:r>
          </a:p>
          <a:p>
            <a:pPr lvl="0" algn="l" eaLnBrk="0" fontAlgn="base" hangingPunct="0">
              <a:lnSpc>
                <a:spcPct val="100000"/>
              </a:lnSpc>
              <a:spcBef>
                <a:spcPct val="0"/>
              </a:spcBef>
              <a:spcAft>
                <a:spcPct val="0"/>
              </a:spcAft>
            </a:pPr>
            <a:r>
              <a:rPr lang="en-US" altLang="en-US" sz="2800" dirty="0">
                <a:latin typeface="Arial" panose="020B0604020202020204" pitchFamily="34" charset="0"/>
              </a:rPr>
              <a:t> 1 October 1865 – 17 May 1935</a:t>
            </a:r>
          </a:p>
        </p:txBody>
      </p:sp>
      <p:sp>
        <p:nvSpPr>
          <p:cNvPr id="7" name="Subtitle 2"/>
          <p:cNvSpPr txBox="1">
            <a:spLocks/>
          </p:cNvSpPr>
          <p:nvPr/>
        </p:nvSpPr>
        <p:spPr>
          <a:xfrm>
            <a:off x="5711687" y="850605"/>
            <a:ext cx="6111718" cy="4854456"/>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latin typeface="Comic Sans MS" panose="030F0702030302020204" pitchFamily="66" charset="0"/>
              </a:rPr>
              <a:t>This piece was made world famous when it was used in the Disney Film Fantasia!</a:t>
            </a:r>
          </a:p>
          <a:p>
            <a:pPr algn="l"/>
            <a:r>
              <a:rPr lang="en-US" dirty="0">
                <a:latin typeface="Comic Sans MS" panose="030F0702030302020204" pitchFamily="66" charset="0"/>
              </a:rPr>
              <a:t>The Sorcerer's Apprentice was based on Goethe's 1797 poem "Der </a:t>
            </a:r>
            <a:r>
              <a:rPr lang="en-US" dirty="0" err="1">
                <a:latin typeface="Comic Sans MS" panose="030F0702030302020204" pitchFamily="66" charset="0"/>
              </a:rPr>
              <a:t>Zauberlehrling</a:t>
            </a:r>
            <a:r>
              <a:rPr lang="en-US" dirty="0">
                <a:latin typeface="Comic Sans MS" panose="030F0702030302020204" pitchFamily="66" charset="0"/>
              </a:rPr>
              <a:t>". Mickey Mouse, the young apprentice of the sorcerer Yen Sid, attempts some of his master's magic tricks but does not know how to control them.</a:t>
            </a:r>
            <a:endParaRPr lang="en-GB" dirty="0">
              <a:latin typeface="Comic Sans MS" panose="030F0702030302020204" pitchFamily="66" charset="0"/>
            </a:endParaRPr>
          </a:p>
          <a:p>
            <a:pPr algn="l"/>
            <a:endParaRPr lang="en-GB" sz="3600" dirty="0"/>
          </a:p>
          <a:p>
            <a:pPr algn="l"/>
            <a:r>
              <a:rPr lang="en-GB" u="sng" dirty="0">
                <a:hlinkClick r:id="rId2"/>
              </a:rPr>
              <a:t>https://youtu.be/2DX2yVucz24</a:t>
            </a:r>
            <a:endParaRPr lang="en-GB"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712706" y="1220511"/>
            <a:ext cx="2978120" cy="3018184"/>
          </a:xfrm>
          <a:prstGeom prst="rect">
            <a:avLst/>
          </a:prstGeom>
        </p:spPr>
      </p:pic>
    </p:spTree>
    <p:extLst>
      <p:ext uri="{BB962C8B-B14F-4D97-AF65-F5344CB8AC3E}">
        <p14:creationId xmlns:p14="http://schemas.microsoft.com/office/powerpoint/2010/main" val="33946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lnSpcReduction="20000"/>
          </a:bodyPr>
          <a:lstStyle/>
          <a:p>
            <a:r>
              <a:rPr lang="en-GB" b="1" dirty="0"/>
              <a:t>Camille Saint-Saëns</a:t>
            </a:r>
          </a:p>
          <a:p>
            <a:r>
              <a:rPr lang="en-GB" dirty="0"/>
              <a:t>Danse Macabre</a:t>
            </a:r>
          </a:p>
          <a:p>
            <a:r>
              <a:rPr lang="en-GB" dirty="0"/>
              <a:t>9 October 1835 – 16 December 1921</a:t>
            </a:r>
            <a:endParaRPr lang="en-GB" b="1" dirty="0"/>
          </a:p>
        </p:txBody>
      </p:sp>
      <p:sp>
        <p:nvSpPr>
          <p:cNvPr id="7" name="Subtitle 2"/>
          <p:cNvSpPr txBox="1">
            <a:spLocks/>
          </p:cNvSpPr>
          <p:nvPr/>
        </p:nvSpPr>
        <p:spPr>
          <a:xfrm>
            <a:off x="5711686" y="893135"/>
            <a:ext cx="6480313" cy="4006857"/>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300" dirty="0">
                <a:latin typeface="Comic Sans MS" panose="030F0702030302020204" pitchFamily="66" charset="0"/>
              </a:rPr>
              <a:t>A French composer</a:t>
            </a:r>
            <a:r>
              <a:rPr lang="en-US" sz="3300" dirty="0">
                <a:latin typeface="Comic Sans MS" panose="030F0702030302020204" pitchFamily="66" charset="0"/>
              </a:rPr>
              <a:t>, pianist and organist. He was one of the greatest composers of his day. He composed lots of music of different kinds such as</a:t>
            </a:r>
            <a:r>
              <a:rPr lang="en-GB" sz="3300" dirty="0">
                <a:latin typeface="Comic Sans MS" panose="030F0702030302020204" pitchFamily="66" charset="0"/>
              </a:rPr>
              <a:t> operas, orchestral works and became internationally famous.</a:t>
            </a:r>
          </a:p>
          <a:p>
            <a:pPr algn="l"/>
            <a:endParaRPr lang="en-GB" sz="4000" dirty="0"/>
          </a:p>
          <a:p>
            <a:pPr algn="l"/>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https://youtu.be/z0glOYQBlSA</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712706" y="1372911"/>
            <a:ext cx="2309754" cy="2771705"/>
          </a:xfrm>
          <a:prstGeom prst="rect">
            <a:avLst/>
          </a:prstGeom>
        </p:spPr>
      </p:pic>
    </p:spTree>
    <p:extLst>
      <p:ext uri="{BB962C8B-B14F-4D97-AF65-F5344CB8AC3E}">
        <p14:creationId xmlns:p14="http://schemas.microsoft.com/office/powerpoint/2010/main" val="6075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a:bodyPr>
          <a:lstStyle/>
          <a:p>
            <a:r>
              <a:rPr lang="en-US" sz="4400" b="1" dirty="0"/>
              <a:t>The Piano guys</a:t>
            </a:r>
            <a:endParaRPr lang="en-GB" sz="4400" b="1" dirty="0"/>
          </a:p>
        </p:txBody>
      </p:sp>
      <p:sp>
        <p:nvSpPr>
          <p:cNvPr id="7" name="Subtitle 2"/>
          <p:cNvSpPr txBox="1">
            <a:spLocks/>
          </p:cNvSpPr>
          <p:nvPr/>
        </p:nvSpPr>
        <p:spPr>
          <a:xfrm>
            <a:off x="5711687" y="808074"/>
            <a:ext cx="6303104" cy="5869173"/>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omic Sans MS" panose="030F0702030302020204" pitchFamily="66" charset="0"/>
              </a:rPr>
              <a:t>Piano guys perform ‘Angels We have heard on high’</a:t>
            </a:r>
          </a:p>
          <a:p>
            <a:pPr algn="l"/>
            <a:r>
              <a:rPr lang="en-GB" b="1" i="0" dirty="0">
                <a:solidFill>
                  <a:srgbClr val="202122"/>
                </a:solidFill>
                <a:effectLst/>
                <a:latin typeface="Comic Sans MS" panose="030F0702030302020204" pitchFamily="66" charset="0"/>
              </a:rPr>
              <a:t>The Piano Guys</a:t>
            </a:r>
            <a:r>
              <a:rPr lang="en-GB" b="0" i="0" dirty="0">
                <a:solidFill>
                  <a:srgbClr val="202122"/>
                </a:solidFill>
                <a:effectLst/>
                <a:latin typeface="Comic Sans MS" panose="030F0702030302020204" pitchFamily="66" charset="0"/>
              </a:rPr>
              <a:t> is an American musical group consisting of pianist </a:t>
            </a:r>
            <a:r>
              <a:rPr lang="en-GB" dirty="0">
                <a:latin typeface="Comic Sans MS" panose="030F0702030302020204" pitchFamily="66" charset="0"/>
              </a:rPr>
              <a:t>Jon Schmidt</a:t>
            </a:r>
            <a:r>
              <a:rPr lang="en-GB" b="0" i="0" dirty="0">
                <a:effectLst/>
                <a:latin typeface="Comic Sans MS" panose="030F0702030302020204" pitchFamily="66" charset="0"/>
              </a:rPr>
              <a:t>, cellist </a:t>
            </a:r>
            <a:r>
              <a:rPr lang="en-GB" dirty="0">
                <a:latin typeface="Comic Sans MS" panose="030F0702030302020204" pitchFamily="66" charset="0"/>
              </a:rPr>
              <a:t>Steven Sharp Nelson</a:t>
            </a:r>
            <a:r>
              <a:rPr lang="en-GB" b="0" i="0" dirty="0">
                <a:effectLst/>
                <a:latin typeface="Comic Sans MS" panose="030F0702030302020204" pitchFamily="66" charset="0"/>
              </a:rPr>
              <a:t>, videographer Paul Anderson, and music producer Al van der Beek. Originating in Utah, they gained popularity through </a:t>
            </a:r>
            <a:r>
              <a:rPr lang="en-GB" dirty="0">
                <a:latin typeface="Comic Sans MS" panose="030F0702030302020204" pitchFamily="66" charset="0"/>
              </a:rPr>
              <a:t>YouTube</a:t>
            </a:r>
            <a:r>
              <a:rPr lang="en-GB" b="0" i="0" dirty="0">
                <a:effectLst/>
                <a:latin typeface="Comic Sans MS" panose="030F0702030302020204" pitchFamily="66" charset="0"/>
              </a:rPr>
              <a:t>, where in 2011 they began posting </a:t>
            </a:r>
            <a:r>
              <a:rPr lang="en-GB" dirty="0">
                <a:latin typeface="Comic Sans MS" panose="030F0702030302020204" pitchFamily="66" charset="0"/>
              </a:rPr>
              <a:t>piano</a:t>
            </a:r>
            <a:r>
              <a:rPr lang="en-GB" b="0" i="0" dirty="0">
                <a:effectLst/>
                <a:latin typeface="Comic Sans MS" panose="030F0702030302020204" pitchFamily="66" charset="0"/>
              </a:rPr>
              <a:t> and </a:t>
            </a:r>
            <a:r>
              <a:rPr lang="en-GB" dirty="0">
                <a:latin typeface="Comic Sans MS" panose="030F0702030302020204" pitchFamily="66" charset="0"/>
              </a:rPr>
              <a:t>cello</a:t>
            </a:r>
            <a:r>
              <a:rPr lang="en-GB" b="0" i="0" dirty="0">
                <a:effectLst/>
                <a:latin typeface="Comic Sans MS" panose="030F0702030302020204" pitchFamily="66" charset="0"/>
              </a:rPr>
              <a:t> compositions combining classical, pop, </a:t>
            </a:r>
            <a:r>
              <a:rPr lang="en-GB" dirty="0">
                <a:latin typeface="Comic Sans MS" panose="030F0702030302020204" pitchFamily="66" charset="0"/>
              </a:rPr>
              <a:t>film score</a:t>
            </a:r>
            <a:r>
              <a:rPr lang="en-GB" b="0" i="0" dirty="0">
                <a:effectLst/>
                <a:latin typeface="Comic Sans MS" panose="030F0702030302020204" pitchFamily="66" charset="0"/>
              </a:rPr>
              <a:t> </a:t>
            </a:r>
            <a:r>
              <a:rPr lang="en-GB" b="0" i="0" dirty="0">
                <a:solidFill>
                  <a:srgbClr val="202122"/>
                </a:solidFill>
                <a:effectLst/>
                <a:latin typeface="Comic Sans MS" panose="030F0702030302020204" pitchFamily="66" charset="0"/>
              </a:rPr>
              <a:t>and original music, showcased through elaborate or cinematic videos.</a:t>
            </a:r>
            <a:endParaRPr lang="en-GB" dirty="0">
              <a:latin typeface="Comic Sans MS" panose="030F0702030302020204" pitchFamily="66" charset="0"/>
            </a:endParaRPr>
          </a:p>
          <a:p>
            <a:pPr algn="l"/>
            <a:r>
              <a:rPr lang="en-GB" dirty="0">
                <a:hlinkClick r:id="rId2"/>
              </a:rPr>
              <a:t>https://youtu.be/n543eKIdbUI</a:t>
            </a:r>
            <a:endParaRPr lang="en-GB" dirty="0"/>
          </a:p>
          <a:p>
            <a:pPr algn="l"/>
            <a:endParaRPr lang="en-GB" sz="2800" dirty="0"/>
          </a:p>
          <a:p>
            <a:pPr algn="l"/>
            <a:endParaRPr lang="en-GB" sz="28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D31B7824-E9CB-4144-9AA7-02DFF9E4BC51}"/>
              </a:ext>
            </a:extLst>
          </p:cNvPr>
          <p:cNvPicPr>
            <a:picLocks noChangeAspect="1"/>
          </p:cNvPicPr>
          <p:nvPr/>
        </p:nvPicPr>
        <p:blipFill>
          <a:blip r:embed="rId3"/>
          <a:stretch>
            <a:fillRect/>
          </a:stretch>
        </p:blipFill>
        <p:spPr>
          <a:xfrm>
            <a:off x="612775" y="853245"/>
            <a:ext cx="4220817" cy="3335983"/>
          </a:xfrm>
          <a:prstGeom prst="rect">
            <a:avLst/>
          </a:prstGeom>
        </p:spPr>
      </p:pic>
    </p:spTree>
    <p:extLst>
      <p:ext uri="{BB962C8B-B14F-4D97-AF65-F5344CB8AC3E}">
        <p14:creationId xmlns:p14="http://schemas.microsoft.com/office/powerpoint/2010/main" val="5642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fontScale="90000"/>
          </a:bodyPr>
          <a:lstStyle/>
          <a:p>
            <a:pPr rtl="0"/>
            <a:r>
              <a:rPr lang="en-GB" b="1" dirty="0">
                <a:latin typeface="Comic Sans MS" panose="030F0702030302020204" pitchFamily="66" charset="0"/>
              </a:rPr>
              <a:t>Spring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5532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Bartok; Romanian Folk Dances</a:t>
            </a:r>
          </a:p>
          <a:p>
            <a:r>
              <a:rPr lang="en-GB" dirty="0"/>
              <a:t>(1881-1945)</a:t>
            </a:r>
          </a:p>
        </p:txBody>
      </p:sp>
      <p:sp>
        <p:nvSpPr>
          <p:cNvPr id="7" name="Subtitle 2"/>
          <p:cNvSpPr txBox="1">
            <a:spLocks/>
          </p:cNvSpPr>
          <p:nvPr/>
        </p:nvSpPr>
        <p:spPr>
          <a:xfrm>
            <a:off x="5711687" y="1677159"/>
            <a:ext cx="5691808" cy="404987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https://youtu.be/6tqOMxaGgBU</a:t>
            </a:r>
            <a:endParaRPr lang="en-GB" dirty="0"/>
          </a:p>
          <a:p>
            <a:pPr algn="l"/>
            <a:r>
              <a:rPr lang="en-US" b="1" dirty="0">
                <a:latin typeface="Comic Sans MS" panose="030F0702030302020204" pitchFamily="66" charset="0"/>
              </a:rPr>
              <a:t>Béla </a:t>
            </a:r>
            <a:r>
              <a:rPr lang="en-US" b="1" dirty="0" err="1">
                <a:latin typeface="Comic Sans MS" panose="030F0702030302020204" pitchFamily="66" charset="0"/>
              </a:rPr>
              <a:t>Bartók</a:t>
            </a:r>
            <a:r>
              <a:rPr lang="en-US" dirty="0">
                <a:latin typeface="Comic Sans MS" panose="030F0702030302020204" pitchFamily="66" charset="0"/>
              </a:rPr>
              <a:t> composed his Romanian Folk Dances in 1915 for solo piano, and reworked it for orchestra two years later.</a:t>
            </a:r>
          </a:p>
          <a:p>
            <a:pPr algn="l"/>
            <a:r>
              <a:rPr lang="en-US" dirty="0">
                <a:latin typeface="Comic Sans MS" panose="030F0702030302020204" pitchFamily="66" charset="0"/>
              </a:rPr>
              <a:t> It is a set of six pieces based on folk tunes that would have originally been played on fiddle or fife. Each of the six movements is quite short, with the entire piece lasting only about 5 minutes.</a:t>
            </a:r>
            <a:endParaRPr lang="en-GB" sz="4000" dirty="0">
              <a:latin typeface="Comic Sans MS" panose="030F0702030302020204" pitchFamily="66" charset="0"/>
            </a:endParaRPr>
          </a:p>
          <a:p>
            <a:pPr algn="l"/>
            <a:endParaRPr lang="en-GB" sz="4000" dirty="0"/>
          </a:p>
        </p:txBody>
      </p:sp>
      <p:pic>
        <p:nvPicPr>
          <p:cNvPr id="2" name="Picture 1">
            <a:extLst>
              <a:ext uri="{FF2B5EF4-FFF2-40B4-BE49-F238E27FC236}">
                <a16:creationId xmlns:a16="http://schemas.microsoft.com/office/drawing/2014/main" id="{8B480056-2193-4280-BBD9-42C2E183B951}"/>
              </a:ext>
            </a:extLst>
          </p:cNvPr>
          <p:cNvPicPr>
            <a:picLocks noChangeAspect="1"/>
          </p:cNvPicPr>
          <p:nvPr/>
        </p:nvPicPr>
        <p:blipFill>
          <a:blip r:embed="rId3"/>
          <a:stretch>
            <a:fillRect/>
          </a:stretch>
        </p:blipFill>
        <p:spPr>
          <a:xfrm>
            <a:off x="788505" y="645109"/>
            <a:ext cx="3605212" cy="3878764"/>
          </a:xfrm>
          <a:prstGeom prst="rect">
            <a:avLst/>
          </a:prstGeom>
        </p:spPr>
      </p:pic>
    </p:spTree>
    <p:extLst>
      <p:ext uri="{BB962C8B-B14F-4D97-AF65-F5344CB8AC3E}">
        <p14:creationId xmlns:p14="http://schemas.microsoft.com/office/powerpoint/2010/main" val="134699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Copland (1900-1990): </a:t>
            </a:r>
            <a:r>
              <a:rPr lang="en-GB" dirty="0" err="1"/>
              <a:t>Appalacha</a:t>
            </a:r>
            <a:r>
              <a:rPr lang="en-GB" dirty="0"/>
              <a:t> Spring</a:t>
            </a:r>
          </a:p>
          <a:p>
            <a:endParaRPr lang="en-GB" dirty="0"/>
          </a:p>
        </p:txBody>
      </p:sp>
      <p:sp>
        <p:nvSpPr>
          <p:cNvPr id="7" name="Subtitle 2"/>
          <p:cNvSpPr txBox="1">
            <a:spLocks/>
          </p:cNvSpPr>
          <p:nvPr/>
        </p:nvSpPr>
        <p:spPr>
          <a:xfrm>
            <a:off x="5711687" y="1677159"/>
            <a:ext cx="6031134" cy="3773899"/>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https://youtu.be/Xxd1cmenki8</a:t>
            </a:r>
            <a:endParaRPr lang="en-GB" dirty="0"/>
          </a:p>
          <a:p>
            <a:pPr algn="l"/>
            <a:r>
              <a:rPr lang="en-US" b="1" dirty="0">
                <a:latin typeface="Comic Sans MS" panose="030F0702030302020204" pitchFamily="66" charset="0"/>
              </a:rPr>
              <a:t>Aaron Copland</a:t>
            </a:r>
            <a:r>
              <a:rPr lang="en-US" dirty="0">
                <a:latin typeface="Comic Sans MS" panose="030F0702030302020204" pitchFamily="66" charset="0"/>
              </a:rPr>
              <a:t> (1900-1990) was an American composer who wrote modern music.</a:t>
            </a:r>
            <a:endParaRPr lang="en-GB" sz="4000" dirty="0">
              <a:latin typeface="Comic Sans MS" panose="030F0702030302020204" pitchFamily="66" charset="0"/>
            </a:endParaRPr>
          </a:p>
          <a:p>
            <a:pPr algn="l"/>
            <a:r>
              <a:rPr lang="en-US" dirty="0">
                <a:latin typeface="Comic Sans MS" panose="030F0702030302020204" pitchFamily="66" charset="0"/>
              </a:rPr>
              <a:t> He wrote music for the orchestra, piano, and voice. He wrote music for plays, movies, and dance. Copland also was a conductor, pianist, speaker, teacher, and writer.</a:t>
            </a:r>
            <a:endParaRPr lang="en-GB" sz="4000" dirty="0">
              <a:latin typeface="Comic Sans MS" panose="030F0702030302020204" pitchFamily="66" charset="0"/>
            </a:endParaRPr>
          </a:p>
        </p:txBody>
      </p:sp>
      <p:pic>
        <p:nvPicPr>
          <p:cNvPr id="2" name="Picture 1">
            <a:extLst>
              <a:ext uri="{FF2B5EF4-FFF2-40B4-BE49-F238E27FC236}">
                <a16:creationId xmlns:a16="http://schemas.microsoft.com/office/drawing/2014/main" id="{859D9BCC-80E0-42E0-A5FC-C24E09ED5BA9}"/>
              </a:ext>
            </a:extLst>
          </p:cNvPr>
          <p:cNvPicPr>
            <a:picLocks noChangeAspect="1"/>
          </p:cNvPicPr>
          <p:nvPr/>
        </p:nvPicPr>
        <p:blipFill>
          <a:blip r:embed="rId3"/>
          <a:stretch>
            <a:fillRect/>
          </a:stretch>
        </p:blipFill>
        <p:spPr>
          <a:xfrm>
            <a:off x="1034717" y="605596"/>
            <a:ext cx="3974606" cy="3773899"/>
          </a:xfrm>
          <a:prstGeom prst="rect">
            <a:avLst/>
          </a:prstGeom>
        </p:spPr>
      </p:pic>
    </p:spTree>
    <p:extLst>
      <p:ext uri="{BB962C8B-B14F-4D97-AF65-F5344CB8AC3E}">
        <p14:creationId xmlns:p14="http://schemas.microsoft.com/office/powerpoint/2010/main" val="388229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Hans Zimmer born 1957: Pirates of the Caribbean</a:t>
            </a:r>
          </a:p>
          <a:p>
            <a:endParaRPr lang="en-GB" dirty="0"/>
          </a:p>
        </p:txBody>
      </p:sp>
      <p:sp>
        <p:nvSpPr>
          <p:cNvPr id="7" name="Subtitle 2"/>
          <p:cNvSpPr txBox="1">
            <a:spLocks/>
          </p:cNvSpPr>
          <p:nvPr/>
        </p:nvSpPr>
        <p:spPr>
          <a:xfrm>
            <a:off x="5711686" y="577517"/>
            <a:ext cx="5958945" cy="587141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https://youtu.be/C0_sN4QwgSA</a:t>
            </a:r>
            <a:endParaRPr lang="en-GB" dirty="0"/>
          </a:p>
          <a:p>
            <a:pPr algn="l"/>
            <a:r>
              <a:rPr lang="en-US" b="1" dirty="0">
                <a:latin typeface="Comic Sans MS" panose="030F0702030302020204" pitchFamily="66" charset="0"/>
              </a:rPr>
              <a:t>Hans Florian Zimmer</a:t>
            </a:r>
            <a:r>
              <a:rPr lang="en-US" dirty="0">
                <a:latin typeface="Comic Sans MS" panose="030F0702030302020204" pitchFamily="66" charset="0"/>
              </a:rPr>
              <a:t> (born 12 September 1957) is a German movie score composer and music producer. He has written music for over 100 movies.</a:t>
            </a:r>
          </a:p>
          <a:p>
            <a:pPr algn="l"/>
            <a:r>
              <a:rPr lang="en-US" dirty="0">
                <a:latin typeface="Comic Sans MS" panose="030F0702030302020204" pitchFamily="66" charset="0"/>
              </a:rPr>
              <a:t>His works include </a:t>
            </a:r>
            <a:r>
              <a:rPr lang="en-US" i="1" dirty="0">
                <a:latin typeface="Comic Sans MS" panose="030F0702030302020204" pitchFamily="66" charset="0"/>
              </a:rPr>
              <a:t>The Lion King</a:t>
            </a:r>
            <a:r>
              <a:rPr lang="en-US" dirty="0">
                <a:latin typeface="Comic Sans MS" panose="030F0702030302020204" pitchFamily="66" charset="0"/>
              </a:rPr>
              <a:t> (1994), </a:t>
            </a:r>
            <a:r>
              <a:rPr lang="en-US" i="1" dirty="0">
                <a:latin typeface="Comic Sans MS" panose="030F0702030302020204" pitchFamily="66" charset="0"/>
              </a:rPr>
              <a:t>Crimson Tide</a:t>
            </a:r>
            <a:r>
              <a:rPr lang="en-US" dirty="0">
                <a:latin typeface="Comic Sans MS" panose="030F0702030302020204" pitchFamily="66" charset="0"/>
              </a:rPr>
              <a:t> (1995), </a:t>
            </a:r>
            <a:r>
              <a:rPr lang="en-US" i="1" dirty="0">
                <a:latin typeface="Comic Sans MS" panose="030F0702030302020204" pitchFamily="66" charset="0"/>
              </a:rPr>
              <a:t>Gladiator</a:t>
            </a:r>
            <a:r>
              <a:rPr lang="en-US" dirty="0">
                <a:latin typeface="Comic Sans MS" panose="030F0702030302020204" pitchFamily="66" charset="0"/>
              </a:rPr>
              <a:t> (2000), </a:t>
            </a:r>
            <a:r>
              <a:rPr lang="en-US" i="1" dirty="0">
                <a:latin typeface="Comic Sans MS" panose="030F0702030302020204" pitchFamily="66" charset="0"/>
              </a:rPr>
              <a:t>Batman Begins</a:t>
            </a:r>
            <a:r>
              <a:rPr lang="en-US" dirty="0">
                <a:latin typeface="Comic Sans MS" panose="030F0702030302020204" pitchFamily="66" charset="0"/>
              </a:rPr>
              <a:t> (2005), </a:t>
            </a:r>
            <a:r>
              <a:rPr lang="en-US" i="1" dirty="0">
                <a:latin typeface="Comic Sans MS" panose="030F0702030302020204" pitchFamily="66" charset="0"/>
              </a:rPr>
              <a:t>The Dark Knight </a:t>
            </a:r>
            <a:r>
              <a:rPr lang="en-US" dirty="0">
                <a:latin typeface="Comic Sans MS" panose="030F0702030302020204" pitchFamily="66" charset="0"/>
              </a:rPr>
              <a:t>(2008), </a:t>
            </a:r>
            <a:r>
              <a:rPr lang="en-US" i="1" dirty="0">
                <a:latin typeface="Comic Sans MS" panose="030F0702030302020204" pitchFamily="66" charset="0"/>
              </a:rPr>
              <a:t>Inception</a:t>
            </a:r>
            <a:r>
              <a:rPr lang="en-US" dirty="0">
                <a:latin typeface="Comic Sans MS" panose="030F0702030302020204" pitchFamily="66" charset="0"/>
              </a:rPr>
              <a:t> (2010), </a:t>
            </a:r>
            <a:r>
              <a:rPr lang="en-US" i="1" dirty="0">
                <a:latin typeface="Comic Sans MS" panose="030F0702030302020204" pitchFamily="66" charset="0"/>
              </a:rPr>
              <a:t>Rango</a:t>
            </a:r>
            <a:r>
              <a:rPr lang="en-US" dirty="0">
                <a:latin typeface="Comic Sans MS" panose="030F0702030302020204" pitchFamily="66" charset="0"/>
              </a:rPr>
              <a:t> (2011), </a:t>
            </a:r>
            <a:r>
              <a:rPr lang="en-US" i="1" dirty="0">
                <a:latin typeface="Comic Sans MS" panose="030F0702030302020204" pitchFamily="66" charset="0"/>
              </a:rPr>
              <a:t>The Dark Knight Rises</a:t>
            </a:r>
            <a:r>
              <a:rPr lang="en-US" dirty="0">
                <a:latin typeface="Comic Sans MS" panose="030F0702030302020204" pitchFamily="66" charset="0"/>
              </a:rPr>
              <a:t> (2012), </a:t>
            </a:r>
            <a:r>
              <a:rPr lang="en-US" i="1" dirty="0">
                <a:latin typeface="Comic Sans MS" panose="030F0702030302020204" pitchFamily="66" charset="0"/>
              </a:rPr>
              <a:t>Man of Steel</a:t>
            </a:r>
            <a:r>
              <a:rPr lang="en-US" dirty="0">
                <a:latin typeface="Comic Sans MS" panose="030F0702030302020204" pitchFamily="66" charset="0"/>
              </a:rPr>
              <a:t> (2013), </a:t>
            </a:r>
            <a:r>
              <a:rPr lang="en-US" i="1" dirty="0">
                <a:latin typeface="Comic Sans MS" panose="030F0702030302020204" pitchFamily="66" charset="0"/>
              </a:rPr>
              <a:t>The Amazing Spider-Man 2</a:t>
            </a:r>
            <a:r>
              <a:rPr lang="en-US" dirty="0">
                <a:latin typeface="Comic Sans MS" panose="030F0702030302020204" pitchFamily="66" charset="0"/>
              </a:rPr>
              <a:t> (2014), </a:t>
            </a:r>
            <a:r>
              <a:rPr lang="en-US" i="1" dirty="0">
                <a:latin typeface="Comic Sans MS" panose="030F0702030302020204" pitchFamily="66" charset="0"/>
              </a:rPr>
              <a:t>Batman v Superman: Dawn of Justice</a:t>
            </a:r>
            <a:r>
              <a:rPr lang="en-US" dirty="0">
                <a:latin typeface="Comic Sans MS" panose="030F0702030302020204" pitchFamily="66" charset="0"/>
              </a:rPr>
              <a:t> (2016), </a:t>
            </a:r>
            <a:r>
              <a:rPr lang="en-US" i="1" dirty="0">
                <a:latin typeface="Comic Sans MS" panose="030F0702030302020204" pitchFamily="66" charset="0"/>
              </a:rPr>
              <a:t>Dunkirk</a:t>
            </a:r>
            <a:r>
              <a:rPr lang="en-US" dirty="0">
                <a:latin typeface="Comic Sans MS" panose="030F0702030302020204" pitchFamily="66" charset="0"/>
              </a:rPr>
              <a:t> (2017), </a:t>
            </a:r>
            <a:r>
              <a:rPr lang="en-US" i="1" dirty="0">
                <a:latin typeface="Comic Sans MS" panose="030F0702030302020204" pitchFamily="66" charset="0"/>
              </a:rPr>
              <a:t>Widows</a:t>
            </a:r>
            <a:r>
              <a:rPr lang="en-US" dirty="0">
                <a:latin typeface="Comic Sans MS" panose="030F0702030302020204" pitchFamily="66" charset="0"/>
              </a:rPr>
              <a:t> (2018) and </a:t>
            </a:r>
            <a:r>
              <a:rPr lang="en-US" i="1" dirty="0">
                <a:latin typeface="Comic Sans MS" panose="030F0702030302020204" pitchFamily="66" charset="0"/>
              </a:rPr>
              <a:t>The Lion King</a:t>
            </a:r>
            <a:r>
              <a:rPr lang="en-US" dirty="0">
                <a:latin typeface="Comic Sans MS" panose="030F0702030302020204" pitchFamily="66" charset="0"/>
              </a:rPr>
              <a:t> (2019).</a:t>
            </a:r>
            <a:endParaRPr lang="en-GB" dirty="0">
              <a:latin typeface="Comic Sans MS" panose="030F0702030302020204" pitchFamily="66" charset="0"/>
            </a:endParaRPr>
          </a:p>
        </p:txBody>
      </p:sp>
      <p:pic>
        <p:nvPicPr>
          <p:cNvPr id="2" name="Picture 1">
            <a:extLst>
              <a:ext uri="{FF2B5EF4-FFF2-40B4-BE49-F238E27FC236}">
                <a16:creationId xmlns:a16="http://schemas.microsoft.com/office/drawing/2014/main" id="{C6A89BF6-C2ED-40F7-9A54-510C3F62D0D6}"/>
              </a:ext>
            </a:extLst>
          </p:cNvPr>
          <p:cNvPicPr>
            <a:picLocks noChangeAspect="1"/>
          </p:cNvPicPr>
          <p:nvPr/>
        </p:nvPicPr>
        <p:blipFill>
          <a:blip r:embed="rId3"/>
          <a:stretch>
            <a:fillRect/>
          </a:stretch>
        </p:blipFill>
        <p:spPr>
          <a:xfrm>
            <a:off x="1031392" y="815010"/>
            <a:ext cx="3977930" cy="3779906"/>
          </a:xfrm>
          <a:prstGeom prst="rect">
            <a:avLst/>
          </a:prstGeom>
        </p:spPr>
      </p:pic>
    </p:spTree>
    <p:extLst>
      <p:ext uri="{BB962C8B-B14F-4D97-AF65-F5344CB8AC3E}">
        <p14:creationId xmlns:p14="http://schemas.microsoft.com/office/powerpoint/2010/main" val="3934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Traditional music</a:t>
            </a:r>
          </a:p>
          <a:p>
            <a:r>
              <a:rPr lang="en-GB" dirty="0" err="1"/>
              <a:t>Gamelon</a:t>
            </a:r>
            <a:r>
              <a:rPr lang="en-GB" dirty="0"/>
              <a:t> music: Indonesia</a:t>
            </a:r>
          </a:p>
          <a:p>
            <a:endParaRPr lang="en-GB" dirty="0"/>
          </a:p>
        </p:txBody>
      </p:sp>
      <p:sp>
        <p:nvSpPr>
          <p:cNvPr id="7" name="Subtitle 2"/>
          <p:cNvSpPr txBox="1">
            <a:spLocks/>
          </p:cNvSpPr>
          <p:nvPr/>
        </p:nvSpPr>
        <p:spPr>
          <a:xfrm>
            <a:off x="5711687" y="1677159"/>
            <a:ext cx="5082208" cy="4001746"/>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https://youtu.be/sZZTfu4jWcI</a:t>
            </a:r>
            <a:endParaRPr lang="en-GB" u="sng" dirty="0"/>
          </a:p>
          <a:p>
            <a:pPr algn="l"/>
            <a:r>
              <a:rPr lang="en-US" b="1" dirty="0">
                <a:latin typeface="Comic Sans MS" panose="030F0702030302020204" pitchFamily="66" charset="0"/>
              </a:rPr>
              <a:t>Gamelan</a:t>
            </a:r>
            <a:r>
              <a:rPr lang="en-US" dirty="0">
                <a:latin typeface="Comic Sans MS" panose="030F0702030302020204" pitchFamily="66" charset="0"/>
              </a:rPr>
              <a:t>  is the traditional ensemble </a:t>
            </a:r>
            <a:r>
              <a:rPr lang="en-US" b="1" dirty="0">
                <a:latin typeface="Comic Sans MS" panose="030F0702030302020204" pitchFamily="66" charset="0"/>
              </a:rPr>
              <a:t>music</a:t>
            </a:r>
            <a:r>
              <a:rPr lang="en-US" dirty="0">
                <a:latin typeface="Comic Sans MS" panose="030F0702030302020204" pitchFamily="66" charset="0"/>
              </a:rPr>
              <a:t> of the Javanese, Sundanese, and Balinese peoples of Indonesia</a:t>
            </a:r>
          </a:p>
          <a:p>
            <a:pPr algn="l"/>
            <a:r>
              <a:rPr lang="en-US" dirty="0">
                <a:latin typeface="Comic Sans MS" panose="030F0702030302020204" pitchFamily="66" charset="0"/>
              </a:rPr>
              <a:t> It usually used as accompany Indonesian Traditional Puppets, Traditional Songs of Indonesia, and Traditional Dances of Indonesia.</a:t>
            </a:r>
            <a:endParaRPr lang="en-GB" dirty="0">
              <a:latin typeface="Comic Sans MS" panose="030F0702030302020204" pitchFamily="66" charset="0"/>
            </a:endParaRPr>
          </a:p>
        </p:txBody>
      </p:sp>
      <p:pic>
        <p:nvPicPr>
          <p:cNvPr id="2" name="Picture 1">
            <a:extLst>
              <a:ext uri="{FF2B5EF4-FFF2-40B4-BE49-F238E27FC236}">
                <a16:creationId xmlns:a16="http://schemas.microsoft.com/office/drawing/2014/main" id="{91C9813A-2CD5-4BA1-8709-0979BA449E64}"/>
              </a:ext>
            </a:extLst>
          </p:cNvPr>
          <p:cNvPicPr>
            <a:picLocks noChangeAspect="1"/>
          </p:cNvPicPr>
          <p:nvPr/>
        </p:nvPicPr>
        <p:blipFill>
          <a:blip r:embed="rId3"/>
          <a:stretch>
            <a:fillRect/>
          </a:stretch>
        </p:blipFill>
        <p:spPr>
          <a:xfrm>
            <a:off x="496751" y="887086"/>
            <a:ext cx="4863754" cy="3071191"/>
          </a:xfrm>
          <a:prstGeom prst="rect">
            <a:avLst/>
          </a:prstGeom>
        </p:spPr>
      </p:pic>
    </p:spTree>
    <p:extLst>
      <p:ext uri="{BB962C8B-B14F-4D97-AF65-F5344CB8AC3E}">
        <p14:creationId xmlns:p14="http://schemas.microsoft.com/office/powerpoint/2010/main" val="5570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fontScale="90000"/>
          </a:bodyPr>
          <a:lstStyle/>
          <a:p>
            <a:pPr rtl="0"/>
            <a:r>
              <a:rPr lang="en-GB" b="1" dirty="0">
                <a:latin typeface="Comic Sans MS" panose="030F0702030302020204" pitchFamily="66" charset="0"/>
              </a:rPr>
              <a:t>Autumn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321385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Traditional Japanese music with musical instrument </a:t>
            </a:r>
            <a:r>
              <a:rPr lang="en-GB" dirty="0" err="1"/>
              <a:t>Wagakki</a:t>
            </a:r>
            <a:endParaRPr lang="en-GB" dirty="0"/>
          </a:p>
          <a:p>
            <a:endParaRPr lang="en-GB" dirty="0"/>
          </a:p>
        </p:txBody>
      </p:sp>
      <p:sp>
        <p:nvSpPr>
          <p:cNvPr id="7" name="Subtitle 2"/>
          <p:cNvSpPr txBox="1">
            <a:spLocks/>
          </p:cNvSpPr>
          <p:nvPr/>
        </p:nvSpPr>
        <p:spPr>
          <a:xfrm>
            <a:off x="5711687" y="1677159"/>
            <a:ext cx="6247702"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https://youtu.be/IITn9XHXT8k</a:t>
            </a:r>
            <a:endParaRPr lang="en-GB" dirty="0"/>
          </a:p>
          <a:p>
            <a:pPr algn="l"/>
            <a:r>
              <a:rPr lang="en-US" b="1" dirty="0" err="1">
                <a:latin typeface="Comic Sans MS" panose="030F0702030302020204" pitchFamily="66" charset="0"/>
              </a:rPr>
              <a:t>Wagakki</a:t>
            </a:r>
            <a:r>
              <a:rPr lang="en-US" dirty="0">
                <a:latin typeface="Comic Sans MS" panose="030F0702030302020204" pitchFamily="66" charset="0"/>
              </a:rPr>
              <a:t> is a term used to refer to traditional </a:t>
            </a:r>
            <a:r>
              <a:rPr lang="en-US" b="1" dirty="0">
                <a:latin typeface="Comic Sans MS" panose="030F0702030302020204" pitchFamily="66" charset="0"/>
              </a:rPr>
              <a:t>musical instruments</a:t>
            </a:r>
            <a:r>
              <a:rPr lang="en-US" dirty="0">
                <a:latin typeface="Comic Sans MS" panose="030F0702030302020204" pitchFamily="66" charset="0"/>
              </a:rPr>
              <a:t> that have been used in Japan from ancient times.</a:t>
            </a:r>
            <a:endParaRPr lang="en-GB" sz="4000" dirty="0">
              <a:latin typeface="Comic Sans MS" panose="030F0702030302020204" pitchFamily="66" charset="0"/>
            </a:endParaRPr>
          </a:p>
          <a:p>
            <a:pPr algn="l"/>
            <a:endParaRPr lang="en-GB" sz="4000" dirty="0"/>
          </a:p>
        </p:txBody>
      </p:sp>
      <p:pic>
        <p:nvPicPr>
          <p:cNvPr id="2" name="Picture 1">
            <a:extLst>
              <a:ext uri="{FF2B5EF4-FFF2-40B4-BE49-F238E27FC236}">
                <a16:creationId xmlns:a16="http://schemas.microsoft.com/office/drawing/2014/main" id="{55818475-393F-4461-AD13-0B44AB4956AB}"/>
              </a:ext>
            </a:extLst>
          </p:cNvPr>
          <p:cNvPicPr>
            <a:picLocks noChangeAspect="1"/>
          </p:cNvPicPr>
          <p:nvPr/>
        </p:nvPicPr>
        <p:blipFill>
          <a:blip r:embed="rId3"/>
          <a:stretch>
            <a:fillRect/>
          </a:stretch>
        </p:blipFill>
        <p:spPr>
          <a:xfrm>
            <a:off x="788505" y="815008"/>
            <a:ext cx="4220817" cy="3636675"/>
          </a:xfrm>
          <a:prstGeom prst="rect">
            <a:avLst/>
          </a:prstGeom>
        </p:spPr>
      </p:pic>
    </p:spTree>
    <p:extLst>
      <p:ext uri="{BB962C8B-B14F-4D97-AF65-F5344CB8AC3E}">
        <p14:creationId xmlns:p14="http://schemas.microsoft.com/office/powerpoint/2010/main" val="34507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Tubular bells: Mike Oldfield</a:t>
            </a:r>
          </a:p>
          <a:p>
            <a:r>
              <a:rPr lang="en-GB" b="0" i="0" dirty="0">
                <a:solidFill>
                  <a:srgbClr val="000000"/>
                </a:solidFill>
                <a:effectLst/>
                <a:latin typeface="Verdana" panose="020B0604030504040204" pitchFamily="34" charset="0"/>
              </a:rPr>
              <a:t>born 15 May 1953</a:t>
            </a:r>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https://youtu.be/q7U1fvpuWWU</a:t>
            </a:r>
            <a:endParaRPr lang="en-GB" dirty="0"/>
          </a:p>
          <a:p>
            <a:pPr algn="l"/>
            <a:r>
              <a:rPr lang="en-US" dirty="0">
                <a:latin typeface="Comic Sans MS" panose="030F0702030302020204" pitchFamily="66" charset="0"/>
              </a:rPr>
              <a:t>English composer and multi-instrumentalist Mike Oldfield began writing Tubular Bells 50 years ago, at the age of 17. </a:t>
            </a:r>
          </a:p>
          <a:p>
            <a:pPr algn="l"/>
            <a:r>
              <a:rPr lang="en-US" dirty="0">
                <a:latin typeface="Comic Sans MS" panose="030F0702030302020204" pitchFamily="66" charset="0"/>
              </a:rPr>
              <a:t>It was a hit in 1973</a:t>
            </a:r>
          </a:p>
          <a:p>
            <a:pPr algn="l"/>
            <a:r>
              <a:rPr lang="en-US" dirty="0">
                <a:latin typeface="Comic Sans MS" panose="030F0702030302020204" pitchFamily="66" charset="0"/>
              </a:rPr>
              <a:t>Tubular bells are a series of metal tubes of varying length, when </a:t>
            </a:r>
            <a:r>
              <a:rPr lang="en-US" b="1" dirty="0">
                <a:latin typeface="Comic Sans MS" panose="030F0702030302020204" pitchFamily="66" charset="0"/>
              </a:rPr>
              <a:t>tubular bells</a:t>
            </a:r>
            <a:r>
              <a:rPr lang="en-US" dirty="0">
                <a:latin typeface="Comic Sans MS" panose="030F0702030302020204" pitchFamily="66" charset="0"/>
              </a:rPr>
              <a:t> are struck they resemble the sound of church bells. </a:t>
            </a:r>
          </a:p>
          <a:p>
            <a:pPr algn="l"/>
            <a:endParaRPr lang="en-GB" sz="4000" dirty="0"/>
          </a:p>
        </p:txBody>
      </p:sp>
      <p:pic>
        <p:nvPicPr>
          <p:cNvPr id="2" name="Picture 1">
            <a:extLst>
              <a:ext uri="{FF2B5EF4-FFF2-40B4-BE49-F238E27FC236}">
                <a16:creationId xmlns:a16="http://schemas.microsoft.com/office/drawing/2014/main" id="{BAEA477B-5D0D-48CD-8B19-0BD2ABEFA67A}"/>
              </a:ext>
            </a:extLst>
          </p:cNvPr>
          <p:cNvPicPr>
            <a:picLocks noChangeAspect="1"/>
          </p:cNvPicPr>
          <p:nvPr/>
        </p:nvPicPr>
        <p:blipFill>
          <a:blip r:embed="rId3"/>
          <a:stretch>
            <a:fillRect/>
          </a:stretch>
        </p:blipFill>
        <p:spPr>
          <a:xfrm>
            <a:off x="1155032" y="815009"/>
            <a:ext cx="3854290" cy="3420107"/>
          </a:xfrm>
          <a:prstGeom prst="rect">
            <a:avLst/>
          </a:prstGeom>
        </p:spPr>
      </p:pic>
    </p:spTree>
    <p:extLst>
      <p:ext uri="{BB962C8B-B14F-4D97-AF65-F5344CB8AC3E}">
        <p14:creationId xmlns:p14="http://schemas.microsoft.com/office/powerpoint/2010/main" val="30152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a:bodyPr>
          <a:lstStyle/>
          <a:p>
            <a:pPr lvl="0"/>
            <a:r>
              <a:rPr lang="en-GB" dirty="0"/>
              <a:t>Georges Bizet</a:t>
            </a:r>
          </a:p>
          <a:p>
            <a:r>
              <a:rPr lang="en-GB" dirty="0"/>
              <a:t>Carmen Overture: Orchestra</a:t>
            </a:r>
          </a:p>
          <a:p>
            <a:r>
              <a:rPr lang="en-GB" dirty="0"/>
              <a:t>25 October 1838 – 3 June 1875</a:t>
            </a:r>
          </a:p>
        </p:txBody>
      </p:sp>
      <p:sp>
        <p:nvSpPr>
          <p:cNvPr id="7" name="Subtitle 2"/>
          <p:cNvSpPr txBox="1">
            <a:spLocks/>
          </p:cNvSpPr>
          <p:nvPr/>
        </p:nvSpPr>
        <p:spPr>
          <a:xfrm>
            <a:off x="5711687" y="1677159"/>
            <a:ext cx="5082208" cy="4336015"/>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https://youtu.be/KjhDfcAdg7E</a:t>
            </a:r>
            <a:endParaRPr lang="en-GB" sz="4000" dirty="0"/>
          </a:p>
          <a:p>
            <a:pPr algn="l"/>
            <a:r>
              <a:rPr lang="en-GB" dirty="0">
                <a:latin typeface="Comic Sans MS" panose="030F0702030302020204" pitchFamily="66" charset="0"/>
              </a:rPr>
              <a:t>Bizet was a French composer  of the romantic period. </a:t>
            </a:r>
          </a:p>
          <a:p>
            <a:pPr algn="l"/>
            <a:r>
              <a:rPr lang="en-GB" dirty="0">
                <a:latin typeface="Comic Sans MS" panose="030F0702030302020204" pitchFamily="66" charset="0"/>
              </a:rPr>
              <a:t>He is best known for his opera “Carmen”, which is the best-known of all French operas.</a:t>
            </a:r>
          </a:p>
          <a:p>
            <a:pPr algn="l"/>
            <a:r>
              <a:rPr lang="en-GB" dirty="0">
                <a:latin typeface="Comic Sans MS" panose="030F0702030302020204" pitchFamily="66" charset="0"/>
              </a:rPr>
              <a:t>The story of Carmen is set in Spain. </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E8DCB89B-7FAD-FF4E-AE20-27E74BCF75C9}"/>
              </a:ext>
            </a:extLst>
          </p:cNvPr>
          <p:cNvPicPr>
            <a:picLocks noChangeAspect="1"/>
          </p:cNvPicPr>
          <p:nvPr/>
        </p:nvPicPr>
        <p:blipFill>
          <a:blip r:embed="rId3"/>
          <a:stretch>
            <a:fillRect/>
          </a:stretch>
        </p:blipFill>
        <p:spPr>
          <a:xfrm>
            <a:off x="1115122" y="1433926"/>
            <a:ext cx="3300761" cy="1877985"/>
          </a:xfrm>
          <a:prstGeom prst="rect">
            <a:avLst/>
          </a:prstGeom>
        </p:spPr>
      </p:pic>
    </p:spTree>
    <p:extLst>
      <p:ext uri="{BB962C8B-B14F-4D97-AF65-F5344CB8AC3E}">
        <p14:creationId xmlns:p14="http://schemas.microsoft.com/office/powerpoint/2010/main" val="219149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923182" cy="1317832"/>
          </a:xfrm>
          <a:solidFill>
            <a:srgbClr val="92D050"/>
          </a:solidFill>
        </p:spPr>
        <p:txBody>
          <a:bodyPr>
            <a:normAutofit fontScale="77500" lnSpcReduction="20000"/>
          </a:bodyPr>
          <a:lstStyle/>
          <a:p>
            <a:r>
              <a:rPr lang="en-GB" dirty="0"/>
              <a:t>Vivaldi</a:t>
            </a:r>
          </a:p>
          <a:p>
            <a:r>
              <a:rPr lang="en-GB" dirty="0"/>
              <a:t>The Four Seasons : Violin solo with String Orchestra</a:t>
            </a:r>
          </a:p>
          <a:p>
            <a:r>
              <a:rPr lang="en-GB" dirty="0"/>
              <a:t>born Venice, 4 March 1678; died Vienna, 28 July 1741</a:t>
            </a:r>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https://youtu.be/jDXBnS8mZ0E</a:t>
            </a:r>
            <a:endParaRPr lang="en-GB" sz="4000" dirty="0"/>
          </a:p>
          <a:p>
            <a:pPr algn="l" fontAlgn="base"/>
            <a:r>
              <a:rPr lang="en-GB" dirty="0">
                <a:latin typeface="Comic Sans MS" panose="030F0702030302020204" pitchFamily="66" charset="0"/>
              </a:rPr>
              <a:t>Vivaldi was an Italian composer and a virtuoso violinist.</a:t>
            </a:r>
          </a:p>
          <a:p>
            <a:pPr algn="l" fontAlgn="base"/>
            <a:r>
              <a:rPr lang="en-GB" dirty="0">
                <a:latin typeface="Comic Sans MS" panose="030F0702030302020204" pitchFamily="66" charset="0"/>
              </a:rPr>
              <a:t>He was the most important composer in Italy at the end of the Baroque period.</a:t>
            </a:r>
          </a:p>
          <a:p>
            <a:pPr algn="l" fontAlgn="base"/>
            <a:r>
              <a:rPr lang="en-GB" dirty="0">
                <a:latin typeface="Comic Sans MS" panose="030F0702030302020204" pitchFamily="66" charset="0"/>
              </a:rPr>
              <a:t>Vivaldi wrote more than 400 concertos for various instruments, especially for the violin.</a:t>
            </a:r>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CB34A15-5B17-CC42-9924-2B185D4C6EB8}"/>
              </a:ext>
            </a:extLst>
          </p:cNvPr>
          <p:cNvPicPr>
            <a:picLocks noChangeAspect="1"/>
          </p:cNvPicPr>
          <p:nvPr/>
        </p:nvPicPr>
        <p:blipFill>
          <a:blip r:embed="rId3"/>
          <a:stretch>
            <a:fillRect/>
          </a:stretch>
        </p:blipFill>
        <p:spPr>
          <a:xfrm>
            <a:off x="1260088" y="1068110"/>
            <a:ext cx="3144644" cy="3013235"/>
          </a:xfrm>
          <a:prstGeom prst="rect">
            <a:avLst/>
          </a:prstGeom>
        </p:spPr>
      </p:pic>
    </p:spTree>
    <p:extLst>
      <p:ext uri="{BB962C8B-B14F-4D97-AF65-F5344CB8AC3E}">
        <p14:creationId xmlns:p14="http://schemas.microsoft.com/office/powerpoint/2010/main" val="28950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693" y="4695342"/>
            <a:ext cx="4913629" cy="1317832"/>
          </a:xfrm>
          <a:solidFill>
            <a:srgbClr val="92D050"/>
          </a:solidFill>
        </p:spPr>
        <p:txBody>
          <a:bodyPr>
            <a:normAutofit fontScale="85000" lnSpcReduction="10000"/>
          </a:bodyPr>
          <a:lstStyle/>
          <a:p>
            <a:r>
              <a:rPr lang="en-GB" dirty="0"/>
              <a:t>Benjamin Britten </a:t>
            </a:r>
          </a:p>
          <a:p>
            <a:r>
              <a:rPr lang="en-GB" dirty="0"/>
              <a:t>Young Persons Guide to the Orchestra</a:t>
            </a:r>
          </a:p>
          <a:p>
            <a:r>
              <a:rPr lang="en-GB" dirty="0"/>
              <a:t>Born Lowestoft, 22 November 1913; died Aldeburgh, 4 December 1976</a:t>
            </a:r>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https://youtu.be/Ku3TRcjLpyY</a:t>
            </a:r>
            <a:endParaRPr lang="en-GB" sz="4000" dirty="0"/>
          </a:p>
          <a:p>
            <a:pPr algn="l"/>
            <a:r>
              <a:rPr lang="en-GB" dirty="0">
                <a:latin typeface="Comic Sans MS" panose="030F0702030302020204" pitchFamily="66" charset="0"/>
              </a:rPr>
              <a:t>Britten was probably the greatest English composer of his time. </a:t>
            </a:r>
          </a:p>
          <a:p>
            <a:pPr algn="l"/>
            <a:r>
              <a:rPr lang="en-GB" dirty="0">
                <a:latin typeface="Comic Sans MS" panose="030F0702030302020204" pitchFamily="66" charset="0"/>
              </a:rPr>
              <a:t>He came from East Anglia  (a region in the East of England) and he often thought about the East Anglian landscape and the sea when writing his Music. </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F6763FF6-2988-134D-B072-3D5A66815BEE}"/>
              </a:ext>
            </a:extLst>
          </p:cNvPr>
          <p:cNvPicPr>
            <a:picLocks noChangeAspect="1"/>
          </p:cNvPicPr>
          <p:nvPr/>
        </p:nvPicPr>
        <p:blipFill>
          <a:blip r:embed="rId3"/>
          <a:stretch>
            <a:fillRect/>
          </a:stretch>
        </p:blipFill>
        <p:spPr>
          <a:xfrm>
            <a:off x="1037063" y="1433650"/>
            <a:ext cx="3479181" cy="2368915"/>
          </a:xfrm>
          <a:prstGeom prst="rect">
            <a:avLst/>
          </a:prstGeom>
        </p:spPr>
      </p:pic>
    </p:spTree>
    <p:extLst>
      <p:ext uri="{BB962C8B-B14F-4D97-AF65-F5344CB8AC3E}">
        <p14:creationId xmlns:p14="http://schemas.microsoft.com/office/powerpoint/2010/main" val="37390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lnSpcReduction="20000"/>
          </a:bodyPr>
          <a:lstStyle/>
          <a:p>
            <a:r>
              <a:rPr lang="en-GB" dirty="0"/>
              <a:t>Vittorio Monti’s </a:t>
            </a:r>
          </a:p>
          <a:p>
            <a:r>
              <a:rPr lang="en-GB" dirty="0"/>
              <a:t>Czardas tuba Solo with string orchestra</a:t>
            </a:r>
          </a:p>
          <a:p>
            <a:r>
              <a:rPr lang="en-GB" dirty="0"/>
              <a:t>6 January 1868 - June 20, 1922</a:t>
            </a:r>
          </a:p>
        </p:txBody>
      </p:sp>
      <p:sp>
        <p:nvSpPr>
          <p:cNvPr id="7" name="Subtitle 2"/>
          <p:cNvSpPr txBox="1">
            <a:spLocks/>
          </p:cNvSpPr>
          <p:nvPr/>
        </p:nvSpPr>
        <p:spPr>
          <a:xfrm>
            <a:off x="5711687" y="957263"/>
            <a:ext cx="5082208" cy="452913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https://youtu.be/fYOsNp4O7AU</a:t>
            </a:r>
            <a:endParaRPr lang="en-GB" dirty="0"/>
          </a:p>
          <a:p>
            <a:pPr algn="l"/>
            <a:r>
              <a:rPr lang="en-GB" dirty="0">
                <a:latin typeface="Comic Sans MS" panose="030F0702030302020204" pitchFamily="66" charset="0"/>
              </a:rPr>
              <a:t>Vittorio was an Italian composer. </a:t>
            </a:r>
          </a:p>
          <a:p>
            <a:pPr algn="l"/>
            <a:r>
              <a:rPr lang="en-GB" dirty="0">
                <a:latin typeface="Comic Sans MS" panose="030F0702030302020204" pitchFamily="66" charset="0"/>
              </a:rPr>
              <a:t>He was born in Naples where he studied violin and composition at the </a:t>
            </a:r>
            <a:r>
              <a:rPr lang="en-GB" dirty="0" err="1">
                <a:latin typeface="Comic Sans MS" panose="030F0702030302020204" pitchFamily="66" charset="0"/>
              </a:rPr>
              <a:t>Conservatorio</a:t>
            </a:r>
            <a:r>
              <a:rPr lang="en-GB" dirty="0">
                <a:latin typeface="Comic Sans MS" panose="030F0702030302020204" pitchFamily="66" charset="0"/>
              </a:rPr>
              <a:t> di San Pietro a Majella. Around 1900 he became the leader of the famous Lamoureux Orchestra in Paris, for which he wrote several ballets and operettas</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7D2A9F7B-7123-AC40-9542-1E87EFF48747}"/>
              </a:ext>
            </a:extLst>
          </p:cNvPr>
          <p:cNvPicPr>
            <a:picLocks noChangeAspect="1"/>
          </p:cNvPicPr>
          <p:nvPr/>
        </p:nvPicPr>
        <p:blipFill>
          <a:blip r:embed="rId3"/>
          <a:stretch>
            <a:fillRect/>
          </a:stretch>
        </p:blipFill>
        <p:spPr>
          <a:xfrm>
            <a:off x="1243013" y="957263"/>
            <a:ext cx="4029075" cy="3371849"/>
          </a:xfrm>
          <a:prstGeom prst="rect">
            <a:avLst/>
          </a:prstGeom>
        </p:spPr>
      </p:pic>
    </p:spTree>
    <p:extLst>
      <p:ext uri="{BB962C8B-B14F-4D97-AF65-F5344CB8AC3E}">
        <p14:creationId xmlns:p14="http://schemas.microsoft.com/office/powerpoint/2010/main" val="8824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0C2176-EB5F-4113-8486-23544C0609F9}"/>
              </a:ext>
            </a:extLst>
          </p:cNvPr>
          <p:cNvSpPr>
            <a:spLocks noGrp="1"/>
          </p:cNvSpPr>
          <p:nvPr>
            <p:ph sz="half" idx="2"/>
          </p:nvPr>
        </p:nvSpPr>
        <p:spPr>
          <a:solidFill>
            <a:srgbClr val="92D050">
              <a:alpha val="80000"/>
            </a:srgbClr>
          </a:solidFill>
        </p:spPr>
        <p:txBody>
          <a:bodyPr>
            <a:normAutofit fontScale="70000" lnSpcReduction="20000"/>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https://youtu.be/s5RnxMyjhfA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latin typeface="Comic Sans MS" panose="030F0702030302020204" pitchFamily="66" charset="0"/>
            </a:endParaRPr>
          </a:p>
          <a:p>
            <a:r>
              <a:rPr lang="en-US" sz="2800" dirty="0">
                <a:latin typeface="Comic Sans MS" panose="030F0702030302020204" pitchFamily="66" charset="0"/>
              </a:rPr>
              <a:t>Gershwin, his two brothers and sister had a close, happy family life. George liked playing games on the streets of New York. </a:t>
            </a:r>
          </a:p>
          <a:p>
            <a:r>
              <a:rPr lang="en-US" sz="2800" dirty="0">
                <a:latin typeface="Comic Sans MS" panose="030F0702030302020204" pitchFamily="66" charset="0"/>
              </a:rPr>
              <a:t>While exploring the city, Gershwin heard jazz and blues music spilling out of public drinking places. However, he did not become seriously interested in music until he heard another boy playing the violin in a concert at his school. </a:t>
            </a:r>
          </a:p>
          <a:p>
            <a:r>
              <a:rPr lang="en-US" sz="2800" dirty="0">
                <a:latin typeface="Comic Sans MS" panose="030F0702030302020204" pitchFamily="66" charset="0"/>
              </a:rPr>
              <a:t>Gershwin began to take piano lessons.</a:t>
            </a:r>
          </a:p>
          <a:p>
            <a:r>
              <a:rPr lang="en-US" sz="2800" dirty="0">
                <a:latin typeface="Comic Sans MS" panose="030F0702030302020204" pitchFamily="66" charset="0"/>
              </a:rPr>
              <a:t>Gershwin had his first big hit in 1919, when he was twenty-one years old. It was a song called "</a:t>
            </a:r>
            <a:r>
              <a:rPr lang="en-US" sz="2800" dirty="0" err="1">
                <a:latin typeface="Comic Sans MS" panose="030F0702030302020204" pitchFamily="66" charset="0"/>
              </a:rPr>
              <a:t>Swanee</a:t>
            </a:r>
            <a:r>
              <a:rPr lang="en-US" sz="2800" dirty="0">
                <a:latin typeface="Comic Sans MS" panose="030F0702030302020204" pitchFamily="66" charset="0"/>
              </a:rPr>
              <a:t>."  </a:t>
            </a:r>
            <a:endParaRPr lang="en-GB" sz="2800" dirty="0">
              <a:latin typeface="Comic Sans MS" panose="030F0702030302020204" pitchFamily="66" charset="0"/>
            </a:endParaRPr>
          </a:p>
          <a:p>
            <a:endParaRPr lang="en-GB" dirty="0"/>
          </a:p>
        </p:txBody>
      </p:sp>
      <p:sp>
        <p:nvSpPr>
          <p:cNvPr id="5" name="Content Placeholder 4">
            <a:extLst>
              <a:ext uri="{FF2B5EF4-FFF2-40B4-BE49-F238E27FC236}">
                <a16:creationId xmlns:a16="http://schemas.microsoft.com/office/drawing/2014/main" id="{74F6C1CD-684B-4F38-BE13-5B938356478C}"/>
              </a:ext>
            </a:extLst>
          </p:cNvPr>
          <p:cNvSpPr>
            <a:spLocks noGrp="1"/>
          </p:cNvSpPr>
          <p:nvPr>
            <p:ph sz="half" idx="1"/>
          </p:nvPr>
        </p:nvSpPr>
        <p:spPr>
          <a:xfrm>
            <a:off x="838200" y="4497571"/>
            <a:ext cx="5181600" cy="1679391"/>
          </a:xfrm>
          <a:solidFill>
            <a:srgbClr val="92D050">
              <a:alpha val="80000"/>
            </a:srgbClr>
          </a:solidFill>
        </p:spPr>
        <p:txBody>
          <a:bodyPr>
            <a:normAutofit fontScale="70000" lnSpcReduction="20000"/>
          </a:bodyPr>
          <a:lstStyle/>
          <a:p>
            <a:r>
              <a:rPr lang="en-US" dirty="0"/>
              <a:t>Gershwin</a:t>
            </a:r>
          </a:p>
          <a:p>
            <a:r>
              <a:rPr lang="en-US" dirty="0"/>
              <a:t>Rhapsody in Blue: Clarinet solo</a:t>
            </a:r>
          </a:p>
          <a:p>
            <a:r>
              <a:rPr lang="en-GB" dirty="0"/>
              <a:t>September 26, 1898-  July 11, 1937</a:t>
            </a:r>
          </a:p>
          <a:p>
            <a:endParaRPr lang="en-GB" dirty="0"/>
          </a:p>
        </p:txBody>
      </p:sp>
      <p:pic>
        <p:nvPicPr>
          <p:cNvPr id="7" name="Picture 6">
            <a:extLst>
              <a:ext uri="{FF2B5EF4-FFF2-40B4-BE49-F238E27FC236}">
                <a16:creationId xmlns:a16="http://schemas.microsoft.com/office/drawing/2014/main" id="{DC1EC626-9EC6-4F1B-82D1-7F50E372FAED}"/>
              </a:ext>
            </a:extLst>
          </p:cNvPr>
          <p:cNvPicPr>
            <a:picLocks noChangeAspect="1"/>
          </p:cNvPicPr>
          <p:nvPr/>
        </p:nvPicPr>
        <p:blipFill>
          <a:blip r:embed="rId3"/>
          <a:stretch>
            <a:fillRect/>
          </a:stretch>
        </p:blipFill>
        <p:spPr>
          <a:xfrm>
            <a:off x="788505" y="844826"/>
            <a:ext cx="4220817" cy="3005690"/>
          </a:xfrm>
          <a:prstGeom prst="rect">
            <a:avLst/>
          </a:prstGeom>
        </p:spPr>
      </p:pic>
    </p:spTree>
    <p:extLst>
      <p:ext uri="{BB962C8B-B14F-4D97-AF65-F5344CB8AC3E}">
        <p14:creationId xmlns:p14="http://schemas.microsoft.com/office/powerpoint/2010/main" val="11246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a:bodyPr>
          <a:lstStyle/>
          <a:p>
            <a:r>
              <a:rPr lang="en-GB" dirty="0" err="1"/>
              <a:t>J.S.Bach</a:t>
            </a:r>
            <a:endParaRPr lang="en-GB" dirty="0"/>
          </a:p>
          <a:p>
            <a:r>
              <a:rPr lang="en-GB" dirty="0"/>
              <a:t> Air on a g string: Trombone solo</a:t>
            </a:r>
          </a:p>
          <a:p>
            <a:r>
              <a:rPr lang="en-GB" dirty="0"/>
              <a:t>1685 – 28 July 1750</a:t>
            </a:r>
          </a:p>
          <a:p>
            <a:endParaRPr lang="en-GB" b="1" dirty="0"/>
          </a:p>
        </p:txBody>
      </p:sp>
      <p:sp>
        <p:nvSpPr>
          <p:cNvPr id="7" name="Subtitle 2"/>
          <p:cNvSpPr txBox="1">
            <a:spLocks/>
          </p:cNvSpPr>
          <p:nvPr/>
        </p:nvSpPr>
        <p:spPr>
          <a:xfrm>
            <a:off x="5711687" y="1677159"/>
            <a:ext cx="6079260" cy="4336015"/>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https://youtu.be/7FP-RW8-584</a:t>
            </a:r>
            <a:endParaRPr lang="en-GB" sz="4000" u="sng" dirty="0"/>
          </a:p>
          <a:p>
            <a:r>
              <a:rPr lang="en-US" dirty="0">
                <a:latin typeface="Comic Sans MS" panose="030F0702030302020204" pitchFamily="66" charset="0"/>
              </a:rPr>
              <a:t>J S Bach was a composer and musician of the Baroque period, born in the Duchy of Saxe-Eisenach. </a:t>
            </a:r>
          </a:p>
          <a:p>
            <a:r>
              <a:rPr lang="en-US" dirty="0">
                <a:latin typeface="Comic Sans MS" panose="030F0702030302020204" pitchFamily="66" charset="0"/>
              </a:rPr>
              <a:t>He is known for instrumental compositions such as the </a:t>
            </a:r>
            <a:r>
              <a:rPr lang="en-US" i="1" dirty="0">
                <a:latin typeface="Comic Sans MS" panose="030F0702030302020204" pitchFamily="66" charset="0"/>
              </a:rPr>
              <a:t>Brandenburg Concertos</a:t>
            </a:r>
            <a:r>
              <a:rPr lang="en-US" dirty="0">
                <a:latin typeface="Comic Sans MS" panose="030F0702030302020204" pitchFamily="66" charset="0"/>
              </a:rPr>
              <a:t> and the </a:t>
            </a:r>
            <a:r>
              <a:rPr lang="en-US" i="1" dirty="0">
                <a:latin typeface="Comic Sans MS" panose="030F0702030302020204" pitchFamily="66" charset="0"/>
              </a:rPr>
              <a:t>Goldberg Variations</a:t>
            </a:r>
            <a:r>
              <a:rPr lang="en-US" dirty="0">
                <a:latin typeface="Comic Sans MS" panose="030F0702030302020204" pitchFamily="66" charset="0"/>
              </a:rPr>
              <a:t> as well as for vocal music such as the </a:t>
            </a:r>
            <a:r>
              <a:rPr lang="en-US" i="1" dirty="0">
                <a:latin typeface="Comic Sans MS" panose="030F0702030302020204" pitchFamily="66" charset="0"/>
              </a:rPr>
              <a:t>St Matthew Passion</a:t>
            </a:r>
            <a:r>
              <a:rPr lang="en-US" dirty="0">
                <a:latin typeface="Comic Sans MS" panose="030F0702030302020204" pitchFamily="66" charset="0"/>
              </a:rPr>
              <a:t>. Since the 19th-century Bach Revival he has been generally regarded as one of the greatest composers of all time.</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Johann Sebastian Bach | Biography, Music, Death, &amp; Facts | Britannica">
            <a:extLst>
              <a:ext uri="{FF2B5EF4-FFF2-40B4-BE49-F238E27FC236}">
                <a16:creationId xmlns:a16="http://schemas.microsoft.com/office/drawing/2014/main" id="{3BC21B24-A9DC-4AAB-B513-74C817B57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929446"/>
            <a:ext cx="3950543" cy="322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fontScale="90000"/>
          </a:bodyPr>
          <a:lstStyle/>
          <a:p>
            <a:pPr rtl="0"/>
            <a:r>
              <a:rPr lang="en-GB" b="1" dirty="0">
                <a:latin typeface="Comic Sans MS" panose="030F0702030302020204" pitchFamily="66" charset="0"/>
              </a:rPr>
              <a:t>Summer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426170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Lord of the Rings: The Shire</a:t>
            </a:r>
          </a:p>
          <a:p>
            <a:endParaRPr lang="en-GB" dirty="0"/>
          </a:p>
        </p:txBody>
      </p:sp>
      <p:sp>
        <p:nvSpPr>
          <p:cNvPr id="7" name="Subtitle 2"/>
          <p:cNvSpPr txBox="1">
            <a:spLocks/>
          </p:cNvSpPr>
          <p:nvPr/>
        </p:nvSpPr>
        <p:spPr>
          <a:xfrm>
            <a:off x="5711687" y="1677159"/>
            <a:ext cx="5082208" cy="4699578"/>
          </a:xfrm>
          <a:prstGeom prst="rect">
            <a:avLst/>
          </a:prstGeom>
          <a:solidFill>
            <a:srgbClr val="92D050"/>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https://youtu.be/30b7_S0paCQ</a:t>
            </a:r>
            <a:endParaRPr lang="en-GB" u="sng" dirty="0"/>
          </a:p>
          <a:p>
            <a:pPr algn="l"/>
            <a:r>
              <a:rPr lang="en-US" dirty="0"/>
              <a:t>The music of The Lord of the Rings film series was composed, orchestrated, </a:t>
            </a:r>
          </a:p>
          <a:p>
            <a:pPr algn="l"/>
            <a:r>
              <a:rPr lang="en-US" dirty="0"/>
              <a:t>conducted and produced by Howard Shore.</a:t>
            </a:r>
          </a:p>
          <a:p>
            <a:pPr algn="l"/>
            <a:r>
              <a:rPr lang="en-US" dirty="0"/>
              <a:t>Howard Leslie Shore OC (born October 18, 1946) is a Canadian composer and conductor </a:t>
            </a:r>
          </a:p>
          <a:p>
            <a:pPr algn="l"/>
            <a:r>
              <a:rPr lang="en-US" dirty="0"/>
              <a:t>noted for his film scores.[1] He has composed the scores for over 80 films, most notably</a:t>
            </a:r>
          </a:p>
          <a:p>
            <a:pPr algn="l"/>
            <a:r>
              <a:rPr lang="en-US" dirty="0"/>
              <a:t> the scores for The Lord of the Rings and The Hobbit film trilogies. He won three</a:t>
            </a:r>
          </a:p>
          <a:p>
            <a:pPr algn="l"/>
            <a:r>
              <a:rPr lang="en-US" dirty="0"/>
              <a:t> Academy Awards for his work on The Lord of the Rings</a:t>
            </a:r>
          </a:p>
          <a:p>
            <a:pPr algn="l"/>
            <a:r>
              <a:rPr lang="en-US" dirty="0">
                <a:hlinkClick r:id="rId3"/>
              </a:rPr>
              <a:t>https://youtu.be/meK0G3o9mPw</a:t>
            </a:r>
            <a:endParaRPr lang="en-US" dirty="0"/>
          </a:p>
          <a:p>
            <a:pPr algn="l"/>
            <a:endParaRPr lang="en-US" dirty="0"/>
          </a:p>
          <a:p>
            <a:pPr algn="l"/>
            <a:endParaRPr lang="en-GB" dirty="0"/>
          </a:p>
          <a:p>
            <a:pPr algn="l"/>
            <a:endParaRPr lang="en-GB" dirty="0"/>
          </a:p>
          <a:p>
            <a:pPr algn="l"/>
            <a:endParaRPr lang="en-GB" sz="4000" dirty="0"/>
          </a:p>
        </p:txBody>
      </p:sp>
      <p:pic>
        <p:nvPicPr>
          <p:cNvPr id="2" name="Picture 1">
            <a:extLst>
              <a:ext uri="{FF2B5EF4-FFF2-40B4-BE49-F238E27FC236}">
                <a16:creationId xmlns:a16="http://schemas.microsoft.com/office/drawing/2014/main" id="{3E4387C7-39D1-4857-8F34-90AD27CA3014}"/>
              </a:ext>
            </a:extLst>
          </p:cNvPr>
          <p:cNvPicPr>
            <a:picLocks noChangeAspect="1"/>
          </p:cNvPicPr>
          <p:nvPr/>
        </p:nvPicPr>
        <p:blipFill>
          <a:blip r:embed="rId4"/>
          <a:stretch>
            <a:fillRect/>
          </a:stretch>
        </p:blipFill>
        <p:spPr>
          <a:xfrm>
            <a:off x="1326008" y="497056"/>
            <a:ext cx="3145809" cy="3834314"/>
          </a:xfrm>
          <a:prstGeom prst="rect">
            <a:avLst/>
          </a:prstGeom>
        </p:spPr>
      </p:pic>
    </p:spTree>
    <p:extLst>
      <p:ext uri="{BB962C8B-B14F-4D97-AF65-F5344CB8AC3E}">
        <p14:creationId xmlns:p14="http://schemas.microsoft.com/office/powerpoint/2010/main" val="3036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665701"/>
          </a:xfrm>
          <a:solidFill>
            <a:srgbClr val="92D050"/>
          </a:solidFill>
        </p:spPr>
        <p:txBody>
          <a:bodyPr>
            <a:normAutofit fontScale="85000" lnSpcReduction="10000"/>
          </a:bodyPr>
          <a:lstStyle/>
          <a:p>
            <a:r>
              <a:rPr lang="en-GB" sz="3300" b="1" dirty="0">
                <a:latin typeface="Comic Sans MS" panose="030F0702030302020204" pitchFamily="66" charset="0"/>
              </a:rPr>
              <a:t>George </a:t>
            </a:r>
            <a:r>
              <a:rPr lang="en-GB" sz="3300" b="1" dirty="0" err="1">
                <a:latin typeface="Comic Sans MS" panose="030F0702030302020204" pitchFamily="66" charset="0"/>
              </a:rPr>
              <a:t>Frideric</a:t>
            </a:r>
            <a:r>
              <a:rPr lang="en-GB" sz="3300" b="1" dirty="0">
                <a:latin typeface="Comic Sans MS" panose="030F0702030302020204" pitchFamily="66" charset="0"/>
              </a:rPr>
              <a:t> Handel</a:t>
            </a:r>
          </a:p>
          <a:p>
            <a:r>
              <a:rPr lang="en-GB" sz="3300" b="1" dirty="0">
                <a:latin typeface="Comic Sans MS" panose="030F0702030302020204" pitchFamily="66" charset="0"/>
              </a:rPr>
              <a:t>The Cuckoo and the Nightingale</a:t>
            </a:r>
          </a:p>
          <a:p>
            <a:r>
              <a:rPr lang="da-DK" dirty="0">
                <a:latin typeface="Comic Sans MS" panose="030F0702030302020204" pitchFamily="66" charset="0"/>
              </a:rPr>
              <a:t>1685 - 1759</a:t>
            </a:r>
            <a:endParaRPr lang="en-GB" b="1" dirty="0">
              <a:latin typeface="Comic Sans MS" panose="030F0702030302020204" pitchFamily="66" charset="0"/>
            </a:endParaRPr>
          </a:p>
        </p:txBody>
      </p:sp>
      <p:sp>
        <p:nvSpPr>
          <p:cNvPr id="7" name="Subtitle 2"/>
          <p:cNvSpPr txBox="1">
            <a:spLocks/>
          </p:cNvSpPr>
          <p:nvPr/>
        </p:nvSpPr>
        <p:spPr>
          <a:xfrm>
            <a:off x="5711686" y="808075"/>
            <a:ext cx="6069187" cy="5188688"/>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latin typeface="Comic Sans MS" panose="030F0702030302020204" pitchFamily="66" charset="0"/>
              </a:rPr>
              <a:t>Handel was a German composer but lived most of his life in London.</a:t>
            </a:r>
          </a:p>
          <a:p>
            <a:pPr algn="l"/>
            <a:r>
              <a:rPr lang="en-US" sz="4000" dirty="0">
                <a:latin typeface="Comic Sans MS" panose="030F0702030302020204" pitchFamily="66" charset="0"/>
              </a:rPr>
              <a:t>He lived in the late Baroque period. </a:t>
            </a:r>
          </a:p>
          <a:p>
            <a:pPr algn="l"/>
            <a:r>
              <a:rPr lang="en-US" sz="4000" dirty="0">
                <a:latin typeface="Comic Sans MS" panose="030F0702030302020204" pitchFamily="66" charset="0"/>
              </a:rPr>
              <a:t>Handel wrote many operas and oratorios and by them became very famous. </a:t>
            </a:r>
          </a:p>
          <a:p>
            <a:pPr algn="l"/>
            <a:r>
              <a:rPr lang="en-US" sz="4000" dirty="0">
                <a:latin typeface="Comic Sans MS" panose="030F0702030302020204" pitchFamily="66" charset="0"/>
              </a:rPr>
              <a:t>He took many trips, including to Italy where he learned a lot about composition.</a:t>
            </a:r>
          </a:p>
          <a:p>
            <a:pPr algn="l"/>
            <a:r>
              <a:rPr lang="en-US" sz="4000" dirty="0">
                <a:latin typeface="Comic Sans MS" panose="030F0702030302020204" pitchFamily="66" charset="0"/>
              </a:rPr>
              <a:t>Handel wrote over 42 operas. Later he wrote oratorios. His most famous oratorio is the Messiah. He wrote anthems, chamber music and orchestral music including the Water Music and Music for the Royal Fireworks.</a:t>
            </a:r>
            <a:endParaRPr lang="en-GB" sz="4000" dirty="0">
              <a:latin typeface="Comic Sans MS" panose="030F0702030302020204" pitchFamily="66" charset="0"/>
            </a:endParaRPr>
          </a:p>
          <a:p>
            <a:pPr algn="l"/>
            <a:r>
              <a:rPr lang="en-GB" u="sng" dirty="0">
                <a:hlinkClick r:id="rId2"/>
              </a:rPr>
              <a:t>https://youtu.be/DJ-3cakmglM</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612775" y="496957"/>
            <a:ext cx="4302029" cy="3741738"/>
          </a:xfrm>
          <a:prstGeom prst="rect">
            <a:avLst/>
          </a:prstGeom>
        </p:spPr>
      </p:pic>
    </p:spTree>
    <p:extLst>
      <p:ext uri="{BB962C8B-B14F-4D97-AF65-F5344CB8AC3E}">
        <p14:creationId xmlns:p14="http://schemas.microsoft.com/office/powerpoint/2010/main" val="3635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fontScale="92500" lnSpcReduction="20000"/>
          </a:bodyPr>
          <a:lstStyle/>
          <a:p>
            <a:r>
              <a:rPr lang="en-GB" dirty="0"/>
              <a:t>Romo and Juliet by Prokofiev</a:t>
            </a:r>
          </a:p>
          <a:p>
            <a:r>
              <a:rPr lang="en-GB" dirty="0"/>
              <a:t>Russian Composer</a:t>
            </a:r>
          </a:p>
          <a:p>
            <a:r>
              <a:rPr lang="en-US" dirty="0"/>
              <a:t>Ukraine 23 April 1891; died Moscow 5 March 1953</a:t>
            </a:r>
            <a:endParaRPr lang="en-GB" dirty="0"/>
          </a:p>
        </p:txBody>
      </p:sp>
      <p:sp>
        <p:nvSpPr>
          <p:cNvPr id="7" name="Subtitle 2"/>
          <p:cNvSpPr txBox="1">
            <a:spLocks/>
          </p:cNvSpPr>
          <p:nvPr/>
        </p:nvSpPr>
        <p:spPr>
          <a:xfrm>
            <a:off x="5711687" y="1677159"/>
            <a:ext cx="6199576" cy="3929557"/>
          </a:xfrm>
          <a:prstGeom prst="rect">
            <a:avLst/>
          </a:prstGeom>
          <a:solidFill>
            <a:srgbClr val="92D050"/>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https://youtu.be/AT1zTPwd2Vk</a:t>
            </a:r>
            <a:endParaRPr lang="en-GB" dirty="0"/>
          </a:p>
          <a:p>
            <a:pPr algn="l"/>
            <a:r>
              <a:rPr lang="en-US" b="1" i="1" dirty="0">
                <a:latin typeface="Comic Sans MS" panose="030F0702030302020204" pitchFamily="66" charset="0"/>
              </a:rPr>
              <a:t>Romeo and Juliet</a:t>
            </a:r>
            <a:r>
              <a:rPr lang="en-US" dirty="0">
                <a:latin typeface="Comic Sans MS" panose="030F0702030302020204" pitchFamily="66" charset="0"/>
              </a:rPr>
              <a:t> is a ballet. The music was written by Sergei Prokofiev. </a:t>
            </a:r>
          </a:p>
          <a:p>
            <a:pPr algn="l"/>
            <a:r>
              <a:rPr lang="en-US" dirty="0">
                <a:latin typeface="Comic Sans MS" panose="030F0702030302020204" pitchFamily="66" charset="0"/>
              </a:rPr>
              <a:t>The ballet is based on Shakespeare's play, </a:t>
            </a:r>
            <a:r>
              <a:rPr lang="en-US" i="1" dirty="0">
                <a:latin typeface="Comic Sans MS" panose="030F0702030302020204" pitchFamily="66" charset="0"/>
              </a:rPr>
              <a:t>Romeo and Juliet</a:t>
            </a:r>
            <a:r>
              <a:rPr lang="en-US" dirty="0">
                <a:latin typeface="Comic Sans MS" panose="030F0702030302020204" pitchFamily="66" charset="0"/>
              </a:rPr>
              <a:t>.</a:t>
            </a:r>
          </a:p>
          <a:p>
            <a:pPr algn="l"/>
            <a:r>
              <a:rPr lang="en-US" dirty="0">
                <a:latin typeface="Comic Sans MS" panose="030F0702030302020204" pitchFamily="66" charset="0"/>
              </a:rPr>
              <a:t> The ballet was first performed in Brno (now in the Czech Republic) in 1938. </a:t>
            </a:r>
          </a:p>
          <a:p>
            <a:pPr algn="l"/>
            <a:r>
              <a:rPr lang="en-US" dirty="0">
                <a:latin typeface="Comic Sans MS" panose="030F0702030302020204" pitchFamily="66" charset="0"/>
              </a:rPr>
              <a:t>Together with Dmitri Shostakovich he is one of the greatest Russian composers of the 20th century. Children all over the world love to listen to his musical story Peter and the Wolf and the music for Lieutenant </a:t>
            </a:r>
            <a:r>
              <a:rPr lang="en-US" dirty="0" err="1">
                <a:latin typeface="Comic Sans MS" panose="030F0702030302020204" pitchFamily="66" charset="0"/>
              </a:rPr>
              <a:t>Kije</a:t>
            </a:r>
            <a:r>
              <a:rPr lang="en-US" dirty="0">
                <a:latin typeface="Comic Sans MS" panose="030F0702030302020204" pitchFamily="66" charset="0"/>
              </a:rPr>
              <a:t>, but he wrote many other great works including symphonies, concertos, piano sonatas, ballets and operas.</a:t>
            </a:r>
            <a:endParaRPr lang="en-GB" dirty="0">
              <a:latin typeface="Comic Sans MS" panose="030F0702030302020204" pitchFamily="66" charset="0"/>
            </a:endParaRPr>
          </a:p>
          <a:p>
            <a:pPr algn="l"/>
            <a:endParaRPr lang="en-GB" sz="4000" dirty="0"/>
          </a:p>
        </p:txBody>
      </p:sp>
      <p:pic>
        <p:nvPicPr>
          <p:cNvPr id="2050" name="Picture 2" descr="Sergey Prokofiev | Biography, Music, &amp; Facts | Britannica">
            <a:extLst>
              <a:ext uri="{FF2B5EF4-FFF2-40B4-BE49-F238E27FC236}">
                <a16:creationId xmlns:a16="http://schemas.microsoft.com/office/drawing/2014/main" id="{0CE3545D-8373-4715-8A9E-1591E3232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05" y="577021"/>
            <a:ext cx="3831621" cy="34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pPr lvl="0"/>
            <a:r>
              <a:rPr lang="en-GB" dirty="0"/>
              <a:t>Short ride in a fast machine John Adams</a:t>
            </a:r>
          </a:p>
          <a:p>
            <a:r>
              <a:rPr lang="en-GB" dirty="0"/>
              <a:t>1947</a:t>
            </a:r>
          </a:p>
        </p:txBody>
      </p:sp>
      <p:sp>
        <p:nvSpPr>
          <p:cNvPr id="7" name="Subtitle 2"/>
          <p:cNvSpPr txBox="1">
            <a:spLocks/>
          </p:cNvSpPr>
          <p:nvPr/>
        </p:nvSpPr>
        <p:spPr>
          <a:xfrm>
            <a:off x="5711686" y="385011"/>
            <a:ext cx="6480313" cy="5657980"/>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u="sng" dirty="0"/>
          </a:p>
          <a:p>
            <a:pPr lvl="0"/>
            <a:r>
              <a:rPr lang="en-GB" dirty="0"/>
              <a:t>Short ride in a fast machine John Adams</a:t>
            </a:r>
          </a:p>
          <a:p>
            <a:r>
              <a:rPr lang="en-GB" u="sng" dirty="0">
                <a:hlinkClick r:id="rId2"/>
              </a:rPr>
              <a:t>https://youtu.be/5LoUm_r7It8</a:t>
            </a:r>
            <a:endParaRPr lang="en-GB" dirty="0"/>
          </a:p>
          <a:p>
            <a:pPr algn="l"/>
            <a:endParaRPr lang="en-GB" dirty="0"/>
          </a:p>
          <a:p>
            <a:pPr algn="l"/>
            <a:r>
              <a:rPr lang="en-US" b="1" dirty="0">
                <a:latin typeface="Comic Sans MS" panose="030F0702030302020204" pitchFamily="66" charset="0"/>
              </a:rPr>
              <a:t>John Coolidge Adams</a:t>
            </a:r>
            <a:r>
              <a:rPr lang="en-US" dirty="0">
                <a:latin typeface="Comic Sans MS" panose="030F0702030302020204" pitchFamily="66" charset="0"/>
              </a:rPr>
              <a:t> is an American composer. He was born in 1947. His music often uses minimalism with large orchestras and lots of different sounds. He was named after John Adams, the 2nd President.</a:t>
            </a:r>
          </a:p>
          <a:p>
            <a:pPr algn="l"/>
            <a:r>
              <a:rPr lang="en-US" dirty="0">
                <a:latin typeface="Comic Sans MS" panose="030F0702030302020204" pitchFamily="66" charset="0"/>
              </a:rPr>
              <a:t>In music, minimalism is a way of composing classical music which became popular during the second half of the 20th century. It is a way of composing by using a simple idea which is repeated many times. A minimalist piece of music usually takes a short idea which may be a melodic or a rhythmic pattern. This idea is then repeated many times, but each time it changes slightly. </a:t>
            </a:r>
            <a:endParaRPr lang="en-GB" dirty="0">
              <a:latin typeface="Comic Sans MS" panose="030F0702030302020204" pitchFamily="66" charset="0"/>
            </a:endParaRPr>
          </a:p>
          <a:p>
            <a:pPr algn="l"/>
            <a:endParaRPr lang="en-GB" dirty="0"/>
          </a:p>
          <a:p>
            <a:pPr algn="l"/>
            <a:endParaRPr lang="en-GB" sz="4000" dirty="0"/>
          </a:p>
        </p:txBody>
      </p:sp>
      <p:pic>
        <p:nvPicPr>
          <p:cNvPr id="4098" name="Picture 2" descr="Composer John Adams receives &quot;Glashütte Original MusicFestivalAward&quot; 2021 |  HarrisonParrott">
            <a:extLst>
              <a:ext uri="{FF2B5EF4-FFF2-40B4-BE49-F238E27FC236}">
                <a16:creationId xmlns:a16="http://schemas.microsoft.com/office/drawing/2014/main" id="{5C9CC052-CEFA-4170-B260-F96C14857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00" y="815009"/>
            <a:ext cx="4220817" cy="322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2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529453" cy="1922026"/>
          </a:xfrm>
          <a:solidFill>
            <a:srgbClr val="92D050"/>
          </a:solidFill>
        </p:spPr>
        <p:txBody>
          <a:bodyPr>
            <a:normAutofit/>
          </a:bodyPr>
          <a:lstStyle/>
          <a:p>
            <a:r>
              <a:rPr lang="en-GB" dirty="0"/>
              <a:t>Jupiter from the Planets by Holst</a:t>
            </a:r>
          </a:p>
          <a:p>
            <a:r>
              <a:rPr lang="en-US" dirty="0"/>
              <a:t>Jupiter, the Bringer of Jollity</a:t>
            </a:r>
          </a:p>
          <a:p>
            <a:r>
              <a:rPr lang="en-GB" dirty="0"/>
              <a:t>1874 – 25 May 1934</a:t>
            </a:r>
          </a:p>
        </p:txBody>
      </p:sp>
      <p:sp>
        <p:nvSpPr>
          <p:cNvPr id="7" name="Subtitle 2"/>
          <p:cNvSpPr txBox="1">
            <a:spLocks/>
          </p:cNvSpPr>
          <p:nvPr/>
        </p:nvSpPr>
        <p:spPr>
          <a:xfrm>
            <a:off x="5711687" y="659219"/>
            <a:ext cx="5862692" cy="487530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https://youtu.be/Gu77Vtja30c</a:t>
            </a:r>
            <a:endParaRPr lang="en-GB" sz="4000" dirty="0"/>
          </a:p>
          <a:p>
            <a:r>
              <a:rPr lang="en-US" dirty="0">
                <a:latin typeface="Comic Sans MS" panose="030F0702030302020204" pitchFamily="66" charset="0"/>
              </a:rPr>
              <a:t>Jupiter was the king of the gods. Holst decided, based on his astrological beliefs, that the planet was responsible for happiness and celebration. The music here is majestic and grand—perfect for the king of the gods.</a:t>
            </a:r>
          </a:p>
          <a:p>
            <a:r>
              <a:rPr lang="en-US" dirty="0">
                <a:latin typeface="Comic Sans MS" panose="030F0702030302020204" pitchFamily="66" charset="0"/>
              </a:rPr>
              <a:t>The central melody of “Jupiter” has been used for hymns and other songs, including the theme song for the Rugby World Cup.</a:t>
            </a:r>
          </a:p>
          <a:p>
            <a:pPr algn="l"/>
            <a:endParaRPr lang="en-GB" sz="4000" dirty="0"/>
          </a:p>
        </p:txBody>
      </p:sp>
      <p:pic>
        <p:nvPicPr>
          <p:cNvPr id="4" name="Picture 3">
            <a:extLst>
              <a:ext uri="{FF2B5EF4-FFF2-40B4-BE49-F238E27FC236}">
                <a16:creationId xmlns:a16="http://schemas.microsoft.com/office/drawing/2014/main" id="{02C06A84-8EB9-4034-AD29-86B0038D2AF6}"/>
              </a:ext>
            </a:extLst>
          </p:cNvPr>
          <p:cNvPicPr>
            <a:picLocks noChangeAspect="1"/>
          </p:cNvPicPr>
          <p:nvPr/>
        </p:nvPicPr>
        <p:blipFill>
          <a:blip r:embed="rId3"/>
          <a:stretch>
            <a:fillRect/>
          </a:stretch>
        </p:blipFill>
        <p:spPr>
          <a:xfrm>
            <a:off x="1347538" y="942975"/>
            <a:ext cx="2624856" cy="3752367"/>
          </a:xfrm>
          <a:prstGeom prst="rect">
            <a:avLst/>
          </a:prstGeom>
        </p:spPr>
      </p:pic>
    </p:spTree>
    <p:extLst>
      <p:ext uri="{BB962C8B-B14F-4D97-AF65-F5344CB8AC3E}">
        <p14:creationId xmlns:p14="http://schemas.microsoft.com/office/powerpoint/2010/main" val="384724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91F887-A780-4A2E-BC48-AB6512B07AB3}"/>
              </a:ext>
            </a:extLst>
          </p:cNvPr>
          <p:cNvSpPr>
            <a:spLocks noGrp="1"/>
          </p:cNvSpPr>
          <p:nvPr>
            <p:ph sz="half" idx="2"/>
          </p:nvPr>
        </p:nvSpPr>
        <p:spPr>
          <a:xfrm>
            <a:off x="6172199" y="281354"/>
            <a:ext cx="5750169" cy="6295292"/>
          </a:xfrm>
          <a:solidFill>
            <a:srgbClr val="92D050">
              <a:alpha val="80000"/>
            </a:srgbClr>
          </a:solidFill>
        </p:spPr>
        <p:txBody>
          <a:bodyPr>
            <a:normAutofit lnSpcReduction="10000"/>
          </a:bodyPr>
          <a:lstStyle/>
          <a:p>
            <a:r>
              <a:rPr lang="en-US" dirty="0">
                <a:hlinkClick r:id="rId2"/>
              </a:rPr>
              <a:t>https://youtu.be/W30QNDapVDA</a:t>
            </a:r>
            <a:endParaRPr lang="en-US" dirty="0"/>
          </a:p>
          <a:p>
            <a:r>
              <a:rPr lang="en-US" dirty="0">
                <a:latin typeface="Comic Sans MS" panose="030F0702030302020204" pitchFamily="66" charset="0"/>
              </a:rPr>
              <a:t>Planet Earth II is a 2016 British nature documentary series produced by the BBC as a sequel to Planet Earth, which was broadcast in 2006.</a:t>
            </a:r>
          </a:p>
          <a:p>
            <a:r>
              <a:rPr lang="en-US" dirty="0">
                <a:latin typeface="Comic Sans MS" panose="030F0702030302020204" pitchFamily="66" charset="0"/>
              </a:rPr>
              <a:t> The series is presented and narrated by Sir David Attenborough with the main theme music composed by Hans Zimmer.</a:t>
            </a:r>
          </a:p>
          <a:p>
            <a:r>
              <a:rPr lang="en-US" b="0" i="0" dirty="0">
                <a:solidFill>
                  <a:srgbClr val="000000"/>
                </a:solidFill>
                <a:effectLst/>
                <a:latin typeface="Comic Sans MS" panose="030F0702030302020204" pitchFamily="66" charset="0"/>
              </a:rPr>
              <a:t>The German musician is one of the world's best-known film composers, having written the </a:t>
            </a:r>
            <a:r>
              <a:rPr lang="en-US" b="0" i="0" dirty="0">
                <a:effectLst/>
                <a:latin typeface="Comic Sans MS" panose="030F0702030302020204" pitchFamily="66" charset="0"/>
              </a:rPr>
              <a:t>soundtracks for ‘The Lion King’, </a:t>
            </a:r>
            <a:r>
              <a:rPr lang="en-US" b="1" dirty="0">
                <a:latin typeface="Comic Sans MS" panose="030F0702030302020204" pitchFamily="66" charset="0"/>
              </a:rPr>
              <a:t>‘The Dark Knight’</a:t>
            </a:r>
            <a:r>
              <a:rPr lang="en-US" b="0" i="0" dirty="0">
                <a:effectLst/>
                <a:latin typeface="Comic Sans MS" panose="030F0702030302020204" pitchFamily="66" charset="0"/>
              </a:rPr>
              <a:t> </a:t>
            </a:r>
            <a:r>
              <a:rPr lang="en-US" b="0" i="0" dirty="0">
                <a:solidFill>
                  <a:srgbClr val="000000"/>
                </a:solidFill>
                <a:effectLst/>
                <a:latin typeface="Comic Sans MS" panose="030F0702030302020204" pitchFamily="66" charset="0"/>
              </a:rPr>
              <a:t>and ‘Gladiator’.</a:t>
            </a:r>
            <a:endParaRPr lang="en-GB"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215A84E8-0018-48DA-A122-FEE6104F45CA}"/>
              </a:ext>
            </a:extLst>
          </p:cNvPr>
          <p:cNvSpPr>
            <a:spLocks noGrp="1"/>
          </p:cNvSpPr>
          <p:nvPr>
            <p:ph sz="half" idx="1"/>
          </p:nvPr>
        </p:nvSpPr>
        <p:spPr>
          <a:xfrm>
            <a:off x="521677" y="4888523"/>
            <a:ext cx="5498123" cy="1288440"/>
          </a:xfrm>
          <a:solidFill>
            <a:srgbClr val="92D050">
              <a:alpha val="80000"/>
            </a:srgbClr>
          </a:solidFill>
        </p:spPr>
        <p:txBody>
          <a:bodyPr>
            <a:normAutofit lnSpcReduction="10000"/>
          </a:bodyPr>
          <a:lstStyle/>
          <a:p>
            <a:r>
              <a:rPr lang="en-US" dirty="0"/>
              <a:t>Hans Zimmer 1957- present</a:t>
            </a:r>
          </a:p>
          <a:p>
            <a:r>
              <a:rPr lang="en-US" dirty="0"/>
              <a:t>Planet Earth 2</a:t>
            </a:r>
            <a:endParaRPr lang="en-GB" dirty="0"/>
          </a:p>
        </p:txBody>
      </p:sp>
      <p:pic>
        <p:nvPicPr>
          <p:cNvPr id="1026" name="Picture 2" descr="Biography">
            <a:extLst>
              <a:ext uri="{FF2B5EF4-FFF2-40B4-BE49-F238E27FC236}">
                <a16:creationId xmlns:a16="http://schemas.microsoft.com/office/drawing/2014/main" id="{722C245B-98ED-43F5-A318-38BCCD0D7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77" y="681037"/>
            <a:ext cx="54981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8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err="1"/>
              <a:t>Swingle</a:t>
            </a:r>
            <a:r>
              <a:rPr lang="en-GB" dirty="0"/>
              <a:t> Singers </a:t>
            </a:r>
          </a:p>
          <a:p>
            <a:r>
              <a:rPr lang="en-GB" dirty="0"/>
              <a:t>Singing Bach’s Fugue in </a:t>
            </a:r>
            <a:r>
              <a:rPr lang="en-GB" dirty="0" err="1"/>
              <a:t>Gminor</a:t>
            </a:r>
            <a:endParaRPr lang="en-GB" dirty="0"/>
          </a:p>
          <a:p>
            <a:endParaRPr lang="en-GB" b="1" dirty="0"/>
          </a:p>
        </p:txBody>
      </p:sp>
      <p:sp>
        <p:nvSpPr>
          <p:cNvPr id="7" name="Subtitle 2"/>
          <p:cNvSpPr txBox="1">
            <a:spLocks/>
          </p:cNvSpPr>
          <p:nvPr/>
        </p:nvSpPr>
        <p:spPr>
          <a:xfrm>
            <a:off x="5711686" y="312738"/>
            <a:ext cx="6084073" cy="5700435"/>
          </a:xfrm>
          <a:prstGeom prst="rect">
            <a:avLst/>
          </a:prstGeom>
          <a:solidFill>
            <a:srgbClr val="92D050"/>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https://youtu.be/nK69zl19c0Y</a:t>
            </a:r>
            <a:endParaRPr lang="en-GB" sz="4000" dirty="0"/>
          </a:p>
          <a:p>
            <a:pPr lvl="0"/>
            <a:r>
              <a:rPr lang="en-GB" sz="4000" u="sng" dirty="0">
                <a:hlinkClick r:id="rId3"/>
              </a:rPr>
              <a:t>o</a:t>
            </a:r>
            <a:endParaRPr lang="en-GB" sz="4000" dirty="0"/>
          </a:p>
          <a:p>
            <a:pPr algn="l"/>
            <a:r>
              <a:rPr lang="en-GB" sz="7400" dirty="0">
                <a:latin typeface="Comic Sans MS" panose="030F0702030302020204" pitchFamily="66" charset="0"/>
              </a:rPr>
              <a:t>The </a:t>
            </a:r>
            <a:r>
              <a:rPr lang="en-GB" sz="7400" dirty="0" err="1">
                <a:latin typeface="Comic Sans MS" panose="030F0702030302020204" pitchFamily="66" charset="0"/>
              </a:rPr>
              <a:t>Swingles</a:t>
            </a:r>
            <a:r>
              <a:rPr lang="en-GB" sz="7400" dirty="0">
                <a:latin typeface="Comic Sans MS" panose="030F0702030302020204" pitchFamily="66" charset="0"/>
              </a:rPr>
              <a:t> are a French vocal group formed in 1974 in England by Ward </a:t>
            </a:r>
            <a:r>
              <a:rPr lang="en-GB" sz="7400" dirty="0" err="1">
                <a:latin typeface="Comic Sans MS" panose="030F0702030302020204" pitchFamily="66" charset="0"/>
              </a:rPr>
              <a:t>Swingle</a:t>
            </a:r>
            <a:r>
              <a:rPr lang="en-GB" sz="7400" dirty="0">
                <a:latin typeface="Comic Sans MS" panose="030F0702030302020204" pitchFamily="66" charset="0"/>
              </a:rPr>
              <a:t>.</a:t>
            </a:r>
          </a:p>
          <a:p>
            <a:pPr algn="l"/>
            <a:r>
              <a:rPr lang="en-GB" sz="7400" dirty="0">
                <a:latin typeface="Comic Sans MS" panose="030F0702030302020204" pitchFamily="66" charset="0"/>
              </a:rPr>
              <a:t>The group began as session singers mainly doing backing vocals for singers </a:t>
            </a:r>
          </a:p>
          <a:p>
            <a:pPr algn="l"/>
            <a:r>
              <a:rPr lang="en-GB" sz="7400" dirty="0">
                <a:latin typeface="Comic Sans MS" panose="030F0702030302020204" pitchFamily="66" charset="0"/>
              </a:rPr>
              <a:t>The eight session singers sang through Bach's Well-Tempered Clavier as a sight-reading exercise and found the music to have a natural swing. </a:t>
            </a:r>
          </a:p>
          <a:p>
            <a:pPr algn="l"/>
            <a:r>
              <a:rPr lang="en-GB" sz="7400" dirty="0">
                <a:latin typeface="Comic Sans MS" panose="030F0702030302020204" pitchFamily="66" charset="0"/>
              </a:rPr>
              <a:t>They recorded their first album Jazz Sébastien Bach as a present for friends and relatives. </a:t>
            </a:r>
          </a:p>
          <a:p>
            <a:pPr algn="l"/>
            <a:r>
              <a:rPr lang="en-GB" sz="7400" dirty="0">
                <a:latin typeface="Comic Sans MS" panose="030F0702030302020204" pitchFamily="66" charset="0"/>
              </a:rPr>
              <a:t>Many radio stations picked it up and this led to the group recording more albums and winning a total of five Grammy Awards.</a:t>
            </a:r>
          </a:p>
          <a:p>
            <a:pPr algn="l"/>
            <a:r>
              <a:rPr lang="en-GB" sz="7400" dirty="0">
                <a:latin typeface="Comic Sans MS" panose="030F0702030302020204" pitchFamily="66" charset="0"/>
              </a:rPr>
              <a:t> The French group performed and recorded typically with only a double bass and drums as accompaniment.</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8D4E086E-9B67-8D4B-8E16-2C1AA4A48198}"/>
              </a:ext>
            </a:extLst>
          </p:cNvPr>
          <p:cNvPicPr>
            <a:picLocks noChangeAspect="1"/>
          </p:cNvPicPr>
          <p:nvPr/>
        </p:nvPicPr>
        <p:blipFill>
          <a:blip r:embed="rId4"/>
          <a:stretch>
            <a:fillRect/>
          </a:stretch>
        </p:blipFill>
        <p:spPr>
          <a:xfrm>
            <a:off x="631520" y="626151"/>
            <a:ext cx="4534785" cy="3803925"/>
          </a:xfrm>
          <a:prstGeom prst="rect">
            <a:avLst/>
          </a:prstGeom>
        </p:spPr>
      </p:pic>
    </p:spTree>
    <p:extLst>
      <p:ext uri="{BB962C8B-B14F-4D97-AF65-F5344CB8AC3E}">
        <p14:creationId xmlns:p14="http://schemas.microsoft.com/office/powerpoint/2010/main" val="80554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a:bodyPr>
          <a:lstStyle/>
          <a:p>
            <a:r>
              <a:rPr lang="en-GB" dirty="0"/>
              <a:t>Go tell it on the mountain: an </a:t>
            </a:r>
            <a:r>
              <a:rPr lang="en-US" dirty="0"/>
              <a:t>African-American spiritual song </a:t>
            </a:r>
          </a:p>
          <a:p>
            <a:r>
              <a:rPr lang="en-GB" dirty="0"/>
              <a:t>Organ Solo</a:t>
            </a:r>
          </a:p>
          <a:p>
            <a:endParaRPr lang="en-GB" b="1" u="sng" dirty="0"/>
          </a:p>
        </p:txBody>
      </p:sp>
      <p:sp>
        <p:nvSpPr>
          <p:cNvPr id="7" name="Subtitle 2"/>
          <p:cNvSpPr txBox="1">
            <a:spLocks/>
          </p:cNvSpPr>
          <p:nvPr/>
        </p:nvSpPr>
        <p:spPr>
          <a:xfrm>
            <a:off x="5711687" y="1677159"/>
            <a:ext cx="6031832" cy="4531136"/>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https://youtu.be/m_HdrywerGE</a:t>
            </a:r>
            <a:endParaRPr lang="en-GB" sz="4000" u="sng" dirty="0"/>
          </a:p>
          <a:p>
            <a:pPr algn="l"/>
            <a:r>
              <a:rPr lang="en-US" dirty="0">
                <a:latin typeface="Comic Sans MS" panose="030F0702030302020204" pitchFamily="66" charset="0"/>
              </a:rPr>
              <a:t>The </a:t>
            </a:r>
            <a:r>
              <a:rPr lang="en-US" b="1" dirty="0">
                <a:latin typeface="Comic Sans MS" panose="030F0702030302020204" pitchFamily="66" charset="0"/>
              </a:rPr>
              <a:t>pipe organ</a:t>
            </a:r>
            <a:r>
              <a:rPr lang="en-US" dirty="0">
                <a:latin typeface="Comic Sans MS" panose="030F0702030302020204" pitchFamily="66" charset="0"/>
              </a:rPr>
              <a:t> is a keyboard instrument in which the sound is made by air blowing through pipes. A person who plays the organ is called an </a:t>
            </a:r>
            <a:r>
              <a:rPr lang="en-US" b="1" dirty="0">
                <a:latin typeface="Comic Sans MS" panose="030F0702030302020204" pitchFamily="66" charset="0"/>
              </a:rPr>
              <a:t>organist</a:t>
            </a:r>
            <a:r>
              <a:rPr lang="en-US" dirty="0">
                <a:latin typeface="Comic Sans MS" panose="030F0702030302020204" pitchFamily="66" charset="0"/>
              </a:rPr>
              <a:t>. The organist plays the instrument using both the hands and the feet. The hands play the keyboards (called manuals), while the feet play pedals which also make notes.</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A166AA9-910F-46C9-9C65-FACCF76A5451}"/>
              </a:ext>
            </a:extLst>
          </p:cNvPr>
          <p:cNvPicPr>
            <a:picLocks noChangeAspect="1"/>
          </p:cNvPicPr>
          <p:nvPr/>
        </p:nvPicPr>
        <p:blipFill>
          <a:blip r:embed="rId3"/>
          <a:stretch>
            <a:fillRect/>
          </a:stretch>
        </p:blipFill>
        <p:spPr>
          <a:xfrm>
            <a:off x="448481" y="413027"/>
            <a:ext cx="5082208" cy="4014593"/>
          </a:xfrm>
          <a:prstGeom prst="rect">
            <a:avLst/>
          </a:prstGeom>
        </p:spPr>
      </p:pic>
    </p:spTree>
    <p:extLst>
      <p:ext uri="{BB962C8B-B14F-4D97-AF65-F5344CB8AC3E}">
        <p14:creationId xmlns:p14="http://schemas.microsoft.com/office/powerpoint/2010/main" val="369585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Madness: English Ska and pop band from North London</a:t>
            </a:r>
          </a:p>
          <a:p>
            <a:r>
              <a:rPr lang="en-GB" dirty="0"/>
              <a:t>Baggy Trousers</a:t>
            </a:r>
          </a:p>
          <a:p>
            <a:endParaRPr lang="en-GB" b="1" dirty="0"/>
          </a:p>
        </p:txBody>
      </p:sp>
      <p:sp>
        <p:nvSpPr>
          <p:cNvPr id="7" name="Subtitle 2"/>
          <p:cNvSpPr txBox="1">
            <a:spLocks/>
          </p:cNvSpPr>
          <p:nvPr/>
        </p:nvSpPr>
        <p:spPr>
          <a:xfrm>
            <a:off x="5711686" y="312739"/>
            <a:ext cx="5867539" cy="4587254"/>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https://youtu.be/Dc3AovUZgvo</a:t>
            </a:r>
            <a:endParaRPr lang="en-GB" sz="4000" dirty="0"/>
          </a:p>
          <a:p>
            <a:pPr algn="l"/>
            <a:r>
              <a:rPr lang="en-GB" sz="4000" dirty="0">
                <a:latin typeface="Comic Sans MS" panose="030F0702030302020204" pitchFamily="66" charset="0"/>
              </a:rPr>
              <a:t>"Baggy Trousers" is a song by English ska/pop band Madness from their 1980 album Absolutely. It was written by lead singer Graham "Suggs" McPherson and guitarist Chris Foreman, and reminisces about school days.</a:t>
            </a:r>
          </a:p>
          <a:p>
            <a:pPr algn="l"/>
            <a:r>
              <a:rPr lang="en-GB" sz="4000" dirty="0">
                <a:latin typeface="Comic Sans MS" panose="030F0702030302020204" pitchFamily="66" charset="0"/>
              </a:rPr>
              <a:t>The band first began performing the song at live shows in April 1980.</a:t>
            </a:r>
          </a:p>
          <a:p>
            <a:pPr algn="l"/>
            <a:r>
              <a:rPr lang="en-GB" sz="4000" dirty="0">
                <a:latin typeface="Comic Sans MS" panose="030F0702030302020204" pitchFamily="66" charset="0"/>
              </a:rPr>
              <a:t>It was released as a single on 5 September 1980 and spent 20 weeks in UK charts, reaching a high of 3.</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Baggy Trousers - Wikipedia">
            <a:extLst>
              <a:ext uri="{FF2B5EF4-FFF2-40B4-BE49-F238E27FC236}">
                <a16:creationId xmlns:a16="http://schemas.microsoft.com/office/drawing/2014/main" id="{5EF7E883-1B8F-4396-A30B-ED227C43C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220510"/>
            <a:ext cx="4396547" cy="322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302A38-55D2-4561-84AE-FEA2A429E559}"/>
              </a:ext>
            </a:extLst>
          </p:cNvPr>
          <p:cNvSpPr>
            <a:spLocks noGrp="1"/>
          </p:cNvSpPr>
          <p:nvPr>
            <p:ph sz="half" idx="2"/>
          </p:nvPr>
        </p:nvSpPr>
        <p:spPr>
          <a:xfrm>
            <a:off x="6172199" y="386862"/>
            <a:ext cx="5679831" cy="5790101"/>
          </a:xfrm>
          <a:solidFill>
            <a:srgbClr val="92D050">
              <a:alpha val="80000"/>
            </a:srgbClr>
          </a:solidFill>
        </p:spPr>
        <p:txBody>
          <a:bodyPr>
            <a:norm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https://youtu.be/bx1Bh8ZvH84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Wonderwall is a single by the rock band Oasis from Manchester. It was written by Noel Gallagher about a girl he met at a concert when he was touring with Oasis. </a:t>
            </a:r>
          </a:p>
          <a:p>
            <a:r>
              <a:rPr lang="en-US" dirty="0">
                <a:latin typeface="Comic Sans MS" panose="030F0702030302020204" pitchFamily="66" charset="0"/>
              </a:rPr>
              <a:t>Wonderwall was the only song that reached the top 10 in America on the Hot 100 for Oasis. It also reached number 1 in four countries and reached the top 10 in 10 countries.</a:t>
            </a:r>
            <a:endParaRPr lang="en-GB"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1BFDFA4D-0687-4F69-AFC2-0FC89389476D}"/>
              </a:ext>
            </a:extLst>
          </p:cNvPr>
          <p:cNvSpPr>
            <a:spLocks noGrp="1"/>
          </p:cNvSpPr>
          <p:nvPr>
            <p:ph sz="half" idx="1"/>
          </p:nvPr>
        </p:nvSpPr>
        <p:spPr>
          <a:xfrm>
            <a:off x="838200" y="4783015"/>
            <a:ext cx="5181600" cy="1393948"/>
          </a:xfrm>
          <a:solidFill>
            <a:srgbClr val="92D050">
              <a:alpha val="80000"/>
            </a:srgbClr>
          </a:solidFill>
        </p:spPr>
        <p:txBody>
          <a:bodyPr>
            <a:normAutofit/>
          </a:bodyPr>
          <a:lstStyle/>
          <a:p>
            <a:r>
              <a:rPr lang="en-US" dirty="0"/>
              <a:t>Oasis; Rock band from Manchester</a:t>
            </a:r>
          </a:p>
          <a:p>
            <a:r>
              <a:rPr lang="en-US" dirty="0"/>
              <a:t>Wonderwall</a:t>
            </a:r>
            <a:endParaRPr lang="en-GB" dirty="0"/>
          </a:p>
        </p:txBody>
      </p:sp>
      <p:pic>
        <p:nvPicPr>
          <p:cNvPr id="7" name="Picture 6">
            <a:extLst>
              <a:ext uri="{FF2B5EF4-FFF2-40B4-BE49-F238E27FC236}">
                <a16:creationId xmlns:a16="http://schemas.microsoft.com/office/drawing/2014/main" id="{C1DA1029-B781-4B0E-9E69-2C1C17BC1A13}"/>
              </a:ext>
            </a:extLst>
          </p:cNvPr>
          <p:cNvPicPr>
            <a:picLocks noChangeAspect="1"/>
          </p:cNvPicPr>
          <p:nvPr/>
        </p:nvPicPr>
        <p:blipFill>
          <a:blip r:embed="rId3"/>
          <a:stretch>
            <a:fillRect/>
          </a:stretch>
        </p:blipFill>
        <p:spPr>
          <a:xfrm>
            <a:off x="838200" y="860914"/>
            <a:ext cx="4683369" cy="3253886"/>
          </a:xfrm>
          <a:prstGeom prst="rect">
            <a:avLst/>
          </a:prstGeom>
        </p:spPr>
      </p:pic>
    </p:spTree>
    <p:extLst>
      <p:ext uri="{BB962C8B-B14F-4D97-AF65-F5344CB8AC3E}">
        <p14:creationId xmlns:p14="http://schemas.microsoft.com/office/powerpoint/2010/main" val="252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3D51A-C70D-49EE-BD04-A226A26FB6E8}"/>
              </a:ext>
            </a:extLst>
          </p:cNvPr>
          <p:cNvSpPr>
            <a:spLocks noGrp="1"/>
          </p:cNvSpPr>
          <p:nvPr>
            <p:ph sz="half" idx="2"/>
          </p:nvPr>
        </p:nvSpPr>
        <p:spPr>
          <a:xfrm>
            <a:off x="6172200" y="457200"/>
            <a:ext cx="5181600" cy="5719763"/>
          </a:xfrm>
          <a:solidFill>
            <a:srgbClr val="92D050">
              <a:alpha val="80000"/>
            </a:srgbClr>
          </a:solidFill>
        </p:spPr>
        <p:txBody>
          <a:bodyPr>
            <a:normAutofit fontScale="70000" lnSpcReduction="20000"/>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https://youtu.be/W-rn7i_ETYc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effectLst/>
                <a:latin typeface="Comic Sans MS" panose="030F0702030302020204" pitchFamily="66" charset="0"/>
              </a:rPr>
              <a:t>James Brown was born on May 3rd, 1933 in South Carolina, United States of America</a:t>
            </a:r>
            <a:r>
              <a:rPr lang="en-US" b="0" i="0" dirty="0">
                <a:solidFill>
                  <a:srgbClr val="000080"/>
                </a:solidFill>
                <a:effectLst/>
                <a:latin typeface="Comic Sans MS" panose="030F0702030302020204" pitchFamily="66" charset="0"/>
              </a:rPr>
              <a:t>.</a:t>
            </a:r>
            <a:endParaRPr lang="en-US" dirty="0">
              <a:latin typeface="Comic Sans MS" panose="030F0702030302020204" pitchFamily="66" charset="0"/>
            </a:endParaRPr>
          </a:p>
          <a:p>
            <a:r>
              <a:rPr lang="en-US" dirty="0">
                <a:latin typeface="Comic Sans MS" panose="030F0702030302020204" pitchFamily="66" charset="0"/>
              </a:rPr>
              <a:t>James Brown was one of the founders of funk music which was developed during the 1960s and derived from a mixture of soul, R&amp;B and jazz music, and had a blend of rhythm and dance mixed in. This new type of music was founded by African-American musicians and consisted of rhythm instruments such as the drums, electric bass and guitar, and the organ.</a:t>
            </a:r>
          </a:p>
          <a:p>
            <a:r>
              <a:rPr lang="en-US" dirty="0">
                <a:latin typeface="Comic Sans MS" panose="030F0702030302020204" pitchFamily="66" charset="0"/>
              </a:rPr>
              <a:t>James Brown's success in the music business and development of soul music earned him the nickname 'The Godfather of Soul’.	</a:t>
            </a:r>
          </a:p>
          <a:p>
            <a:r>
              <a:rPr lang="en-US" dirty="0">
                <a:latin typeface="Comic Sans MS" panose="030F0702030302020204" pitchFamily="66" charset="0"/>
              </a:rPr>
              <a:t>He was musically gifted in many ways. </a:t>
            </a:r>
          </a:p>
          <a:p>
            <a:r>
              <a:rPr lang="en-US" dirty="0">
                <a:latin typeface="Comic Sans MS" panose="030F0702030302020204" pitchFamily="66" charset="0"/>
              </a:rPr>
              <a:t>He could play several instruments including the percussion, organ and drums.</a:t>
            </a:r>
          </a:p>
          <a:p>
            <a:r>
              <a:rPr lang="en-US" b="0" i="0" dirty="0">
                <a:effectLst/>
                <a:latin typeface="Comic Sans MS" panose="030F0702030302020204" pitchFamily="66" charset="0"/>
              </a:rPr>
              <a:t>James Brown produced 92 Hot 100 Hits between 1958 and 1986</a:t>
            </a:r>
            <a:r>
              <a:rPr lang="en-US" b="0" i="0" dirty="0">
                <a:solidFill>
                  <a:srgbClr val="000080"/>
                </a:solidFill>
                <a:effectLst/>
                <a:latin typeface="Comic Sans MS" panose="030F0702030302020204" pitchFamily="66" charset="0"/>
              </a:rPr>
              <a:t>.</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540CB577-2D06-48BD-B43D-CA3D50A1B55D}"/>
              </a:ext>
            </a:extLst>
          </p:cNvPr>
          <p:cNvSpPr>
            <a:spLocks noGrp="1"/>
          </p:cNvSpPr>
          <p:nvPr>
            <p:ph sz="half" idx="1"/>
          </p:nvPr>
        </p:nvSpPr>
        <p:spPr>
          <a:xfrm>
            <a:off x="838200" y="4851399"/>
            <a:ext cx="5181600" cy="1325563"/>
          </a:xfrm>
          <a:solidFill>
            <a:srgbClr val="92D050">
              <a:alpha val="80000"/>
            </a:srgbClr>
          </a:solidFill>
        </p:spPr>
        <p:txBody>
          <a:bodyPr>
            <a:normAutofit fontScale="70000" lnSpcReduction="20000"/>
          </a:bodyPr>
          <a:lstStyle/>
          <a:p>
            <a:r>
              <a:rPr lang="en-US" dirty="0"/>
              <a:t>James Brown : American singer and composer</a:t>
            </a:r>
          </a:p>
          <a:p>
            <a:r>
              <a:rPr lang="en-US" dirty="0"/>
              <a:t>May 3, 1933 – December 25, 2006</a:t>
            </a:r>
          </a:p>
          <a:p>
            <a:r>
              <a:rPr lang="en-US" dirty="0"/>
              <a:t>I got you</a:t>
            </a:r>
            <a:endParaRPr lang="en-GB" dirty="0"/>
          </a:p>
        </p:txBody>
      </p:sp>
      <p:pic>
        <p:nvPicPr>
          <p:cNvPr id="6" name="Picture 5">
            <a:extLst>
              <a:ext uri="{FF2B5EF4-FFF2-40B4-BE49-F238E27FC236}">
                <a16:creationId xmlns:a16="http://schemas.microsoft.com/office/drawing/2014/main" id="{EEE9BE6A-9B36-4D5F-B685-9B9AA8F4A5C9}"/>
              </a:ext>
            </a:extLst>
          </p:cNvPr>
          <p:cNvPicPr>
            <a:picLocks noChangeAspect="1"/>
          </p:cNvPicPr>
          <p:nvPr/>
        </p:nvPicPr>
        <p:blipFill>
          <a:blip r:embed="rId3"/>
          <a:stretch>
            <a:fillRect/>
          </a:stretch>
        </p:blipFill>
        <p:spPr>
          <a:xfrm>
            <a:off x="1714683" y="915200"/>
            <a:ext cx="3428633" cy="2919779"/>
          </a:xfrm>
          <a:prstGeom prst="rect">
            <a:avLst/>
          </a:prstGeom>
        </p:spPr>
      </p:pic>
    </p:spTree>
    <p:extLst>
      <p:ext uri="{BB962C8B-B14F-4D97-AF65-F5344CB8AC3E}">
        <p14:creationId xmlns:p14="http://schemas.microsoft.com/office/powerpoint/2010/main" val="50426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1FD9F-09A9-4DC6-95B7-D8C92301A2B8}"/>
              </a:ext>
            </a:extLst>
          </p:cNvPr>
          <p:cNvSpPr>
            <a:spLocks noGrp="1"/>
          </p:cNvSpPr>
          <p:nvPr>
            <p:ph sz="half" idx="2"/>
          </p:nvPr>
        </p:nvSpPr>
        <p:spPr>
          <a:xfrm>
            <a:off x="6172200" y="527538"/>
            <a:ext cx="5715000" cy="5649425"/>
          </a:xfrm>
          <a:solidFill>
            <a:srgbClr val="92D050">
              <a:alpha val="80000"/>
            </a:srgbClr>
          </a:solidFill>
        </p:spPr>
        <p:txBody>
          <a:bodyPr>
            <a:normAutofit fontScale="92500" lnSpcReduction="20000"/>
          </a:bodyPr>
          <a:lstStyle/>
          <a:p>
            <a:pPr>
              <a:lnSpc>
                <a:spcPct val="107000"/>
              </a:lnSpc>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https://youtu.be/htobTBlCvUU</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Bjork is an Icelandic singer, songwriter, composer, record producer, and actress. Noted for her distinct three-octave vocal range and eccentric persona, she has developed an eclectic musical style over her four-decade career that has drawn on electronic, pop, experimental, trip hop, classical, and avant-garde music.</a:t>
            </a:r>
          </a:p>
          <a:p>
            <a:r>
              <a:rPr lang="en-US" b="0" i="0" dirty="0">
                <a:solidFill>
                  <a:srgbClr val="202122"/>
                </a:solidFill>
                <a:effectLst/>
                <a:latin typeface="Comic Sans MS" panose="030F0702030302020204" pitchFamily="66" charset="0"/>
              </a:rPr>
              <a:t>Björk began her music career at the age of 11 and gained international recognition as the lead singer of the </a:t>
            </a:r>
            <a:r>
              <a:rPr lang="en-US" dirty="0">
                <a:latin typeface="Comic Sans MS" panose="030F0702030302020204" pitchFamily="66" charset="0"/>
              </a:rPr>
              <a:t>alternative rock</a:t>
            </a:r>
            <a:r>
              <a:rPr lang="en-US" b="0" i="0" dirty="0">
                <a:effectLst/>
                <a:latin typeface="Comic Sans MS" panose="030F0702030302020204" pitchFamily="66" charset="0"/>
              </a:rPr>
              <a:t> band </a:t>
            </a:r>
            <a:r>
              <a:rPr lang="en-US" dirty="0">
                <a:latin typeface="Comic Sans MS" panose="030F0702030302020204" pitchFamily="66" charset="0"/>
              </a:rPr>
              <a:t>the </a:t>
            </a:r>
            <a:r>
              <a:rPr lang="en-US" dirty="0" err="1">
                <a:latin typeface="Comic Sans MS" panose="030F0702030302020204" pitchFamily="66" charset="0"/>
              </a:rPr>
              <a:t>Sugarcubes</a:t>
            </a:r>
            <a:r>
              <a:rPr lang="en-US" b="0" i="0" dirty="0">
                <a:effectLst/>
                <a:latin typeface="Comic Sans MS" panose="030F0702030302020204" pitchFamily="66" charset="0"/>
              </a:rPr>
              <a:t> by the age </a:t>
            </a:r>
            <a:r>
              <a:rPr lang="en-US" b="0" i="0" dirty="0">
                <a:solidFill>
                  <a:srgbClr val="202122"/>
                </a:solidFill>
                <a:effectLst/>
                <a:latin typeface="Comic Sans MS" panose="030F0702030302020204" pitchFamily="66" charset="0"/>
              </a:rPr>
              <a:t>of 21</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BE135383-302F-4250-9158-DA5DA25EE4A3}"/>
              </a:ext>
            </a:extLst>
          </p:cNvPr>
          <p:cNvSpPr>
            <a:spLocks noGrp="1"/>
          </p:cNvSpPr>
          <p:nvPr>
            <p:ph sz="half" idx="1"/>
          </p:nvPr>
        </p:nvSpPr>
        <p:spPr>
          <a:xfrm>
            <a:off x="838200" y="4851399"/>
            <a:ext cx="5181600" cy="1325563"/>
          </a:xfrm>
          <a:solidFill>
            <a:srgbClr val="92D050">
              <a:alpha val="80000"/>
            </a:srgbClr>
          </a:solidFill>
        </p:spPr>
        <p:txBody>
          <a:bodyPr>
            <a:normAutofit fontScale="92500" lnSpcReduction="20000"/>
          </a:bodyPr>
          <a:lstStyle/>
          <a:p>
            <a:r>
              <a:rPr lang="en-US" dirty="0"/>
              <a:t>Bjork</a:t>
            </a:r>
          </a:p>
          <a:p>
            <a:r>
              <a:rPr lang="en-GB" b="0" i="0" dirty="0">
                <a:solidFill>
                  <a:srgbClr val="202122"/>
                </a:solidFill>
                <a:effectLst/>
                <a:latin typeface="Arial" panose="020B0604020202020204" pitchFamily="34" charset="0"/>
              </a:rPr>
              <a:t>born 21 November 1965</a:t>
            </a:r>
            <a:endParaRPr lang="en-US" dirty="0"/>
          </a:p>
          <a:p>
            <a:r>
              <a:rPr lang="en-US" dirty="0"/>
              <a:t>It’s oh so quiet</a:t>
            </a:r>
            <a:endParaRPr lang="en-GB" dirty="0"/>
          </a:p>
        </p:txBody>
      </p:sp>
      <p:pic>
        <p:nvPicPr>
          <p:cNvPr id="5" name="Picture 4">
            <a:extLst>
              <a:ext uri="{FF2B5EF4-FFF2-40B4-BE49-F238E27FC236}">
                <a16:creationId xmlns:a16="http://schemas.microsoft.com/office/drawing/2014/main" id="{FD98D99B-453B-4148-A192-6D7FCE1FD26F}"/>
              </a:ext>
            </a:extLst>
          </p:cNvPr>
          <p:cNvPicPr>
            <a:picLocks noChangeAspect="1"/>
          </p:cNvPicPr>
          <p:nvPr/>
        </p:nvPicPr>
        <p:blipFill>
          <a:blip r:embed="rId3"/>
          <a:stretch>
            <a:fillRect/>
          </a:stretch>
        </p:blipFill>
        <p:spPr>
          <a:xfrm>
            <a:off x="978196" y="647149"/>
            <a:ext cx="4284920" cy="3829157"/>
          </a:xfrm>
          <a:prstGeom prst="rect">
            <a:avLst/>
          </a:prstGeom>
        </p:spPr>
      </p:pic>
    </p:spTree>
    <p:extLst>
      <p:ext uri="{BB962C8B-B14F-4D97-AF65-F5344CB8AC3E}">
        <p14:creationId xmlns:p14="http://schemas.microsoft.com/office/powerpoint/2010/main" val="343627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771DF9-D6D2-461C-9169-6F4D80DBBC8D}"/>
              </a:ext>
            </a:extLst>
          </p:cNvPr>
          <p:cNvSpPr>
            <a:spLocks noGrp="1"/>
          </p:cNvSpPr>
          <p:nvPr>
            <p:ph sz="half" idx="2"/>
          </p:nvPr>
        </p:nvSpPr>
        <p:spPr>
          <a:xfrm>
            <a:off x="6172200" y="606056"/>
            <a:ext cx="5640572" cy="5570907"/>
          </a:xfrm>
          <a:solidFill>
            <a:srgbClr val="92D050">
              <a:alpha val="80000"/>
            </a:srgbClr>
          </a:solidFill>
        </p:spPr>
        <p:txBody>
          <a:bodyPr>
            <a:normAutofit fontScale="70000" lnSpcReduction="20000"/>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https://youtu.be/Ak85S5KZoKE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100" dirty="0">
                <a:effectLst/>
                <a:latin typeface="Comic Sans MS" panose="030F0702030302020204" pitchFamily="66" charset="0"/>
                <a:ea typeface="Calibri" panose="020F0502020204030204" pitchFamily="34" charset="0"/>
                <a:cs typeface="Times New Roman" panose="02020603050405020304" pitchFamily="18" charset="0"/>
              </a:rPr>
              <a:t>Vaughan Williams was an English composer. </a:t>
            </a:r>
          </a:p>
          <a:p>
            <a:r>
              <a:rPr lang="en-US" sz="3100" dirty="0">
                <a:effectLst/>
                <a:latin typeface="Comic Sans MS" panose="030F0702030302020204" pitchFamily="66" charset="0"/>
                <a:ea typeface="Calibri" panose="020F0502020204030204" pitchFamily="34" charset="0"/>
                <a:cs typeface="Times New Roman" panose="02020603050405020304" pitchFamily="18" charset="0"/>
              </a:rPr>
              <a:t>His works include operas, ballets, chamber music, secular and religious vocal pieces and orchestral compositions including nine symphonies, written over sixty years. </a:t>
            </a:r>
          </a:p>
          <a:p>
            <a:r>
              <a:rPr lang="en-US" sz="3100" dirty="0">
                <a:effectLst/>
                <a:latin typeface="Comic Sans MS" panose="030F0702030302020204" pitchFamily="66" charset="0"/>
                <a:ea typeface="Calibri" panose="020F0502020204030204" pitchFamily="34" charset="0"/>
                <a:cs typeface="Times New Roman" panose="02020603050405020304" pitchFamily="18" charset="0"/>
              </a:rPr>
              <a:t>Strongly influenced by Tudor music and English folk-song, his output marked a decisive break in British music from its German-dominated style of the 19th century.</a:t>
            </a:r>
          </a:p>
          <a:p>
            <a:r>
              <a:rPr lang="en-US" sz="3100" dirty="0">
                <a:effectLst/>
                <a:latin typeface="Comic Sans MS" panose="030F0702030302020204" pitchFamily="66" charset="0"/>
                <a:ea typeface="Calibri" panose="020F0502020204030204" pitchFamily="34" charset="0"/>
                <a:cs typeface="Times New Roman" panose="02020603050405020304" pitchFamily="18" charset="0"/>
              </a:rPr>
              <a:t>Vaughan Williams is among the best-known British symphonists, noted for his very wide range of moods, from stormy and impassioned to tranquil, from mysterious to exuberant. Among the most familiar of his other concert works are Fantasia on a Theme by Thomas Tallis (1910) and The Lark Ascending (1914). </a:t>
            </a:r>
            <a:endParaRPr lang="en-GB" sz="31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4C62B1D4-5FC9-4A73-AFC0-6F869CDC35FF}"/>
              </a:ext>
            </a:extLst>
          </p:cNvPr>
          <p:cNvSpPr>
            <a:spLocks noGrp="1"/>
          </p:cNvSpPr>
          <p:nvPr>
            <p:ph sz="half" idx="1"/>
          </p:nvPr>
        </p:nvSpPr>
        <p:spPr>
          <a:xfrm>
            <a:off x="838200" y="5103627"/>
            <a:ext cx="5181600" cy="1073335"/>
          </a:xfrm>
          <a:solidFill>
            <a:srgbClr val="92D050">
              <a:alpha val="80000"/>
            </a:srgbClr>
          </a:solidFill>
        </p:spPr>
        <p:txBody>
          <a:bodyPr>
            <a:normAutofit fontScale="70000" lnSpcReduction="20000"/>
          </a:bodyPr>
          <a:lstStyle/>
          <a:p>
            <a:r>
              <a:rPr lang="en-US" dirty="0">
                <a:latin typeface="Comic Sans MS" panose="030F0702030302020204" pitchFamily="66" charset="0"/>
              </a:rPr>
              <a:t>Vaughan Williams</a:t>
            </a:r>
          </a:p>
          <a:p>
            <a:r>
              <a:rPr lang="en-US" dirty="0">
                <a:latin typeface="Comic Sans MS" panose="030F0702030302020204" pitchFamily="66" charset="0"/>
              </a:rPr>
              <a:t>12 October 1872– 26 August 1958</a:t>
            </a:r>
          </a:p>
          <a:p>
            <a:r>
              <a:rPr lang="en-US" dirty="0">
                <a:latin typeface="Comic Sans MS" panose="030F0702030302020204" pitchFamily="66" charset="0"/>
              </a:rPr>
              <a:t>Fantasia on Greensleeves.</a:t>
            </a:r>
            <a:endParaRPr lang="en-GB" dirty="0">
              <a:latin typeface="Comic Sans MS" panose="030F0702030302020204" pitchFamily="66" charset="0"/>
            </a:endParaRPr>
          </a:p>
          <a:p>
            <a:endParaRPr lang="en-GB" dirty="0"/>
          </a:p>
        </p:txBody>
      </p:sp>
      <p:pic>
        <p:nvPicPr>
          <p:cNvPr id="7" name="Picture 6">
            <a:extLst>
              <a:ext uri="{FF2B5EF4-FFF2-40B4-BE49-F238E27FC236}">
                <a16:creationId xmlns:a16="http://schemas.microsoft.com/office/drawing/2014/main" id="{93CEA725-03A7-4201-AFC3-D7605F67970D}"/>
              </a:ext>
            </a:extLst>
          </p:cNvPr>
          <p:cNvPicPr>
            <a:picLocks noChangeAspect="1"/>
          </p:cNvPicPr>
          <p:nvPr/>
        </p:nvPicPr>
        <p:blipFill>
          <a:blip r:embed="rId3"/>
          <a:stretch>
            <a:fillRect/>
          </a:stretch>
        </p:blipFill>
        <p:spPr>
          <a:xfrm>
            <a:off x="1502291" y="443688"/>
            <a:ext cx="3622601" cy="4213372"/>
          </a:xfrm>
          <a:prstGeom prst="rect">
            <a:avLst/>
          </a:prstGeom>
        </p:spPr>
      </p:pic>
    </p:spTree>
    <p:extLst>
      <p:ext uri="{BB962C8B-B14F-4D97-AF65-F5344CB8AC3E}">
        <p14:creationId xmlns:p14="http://schemas.microsoft.com/office/powerpoint/2010/main" val="5452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27E5F-8377-4E12-A6BD-A7D9DF21078A}"/>
              </a:ext>
            </a:extLst>
          </p:cNvPr>
          <p:cNvSpPr>
            <a:spLocks noGrp="1"/>
          </p:cNvSpPr>
          <p:nvPr>
            <p:ph sz="half" idx="2"/>
          </p:nvPr>
        </p:nvSpPr>
        <p:spPr>
          <a:xfrm>
            <a:off x="6172199" y="527538"/>
            <a:ext cx="5574323" cy="5649425"/>
          </a:xfrm>
          <a:solidFill>
            <a:srgbClr val="92D050">
              <a:alpha val="80000"/>
            </a:srgbClr>
          </a:solidFill>
        </p:spPr>
        <p:txBody>
          <a:bodyPr>
            <a:normAutofit fontScale="62500" lnSpcReduction="20000"/>
          </a:bodyPr>
          <a:lstStyle/>
          <a:p>
            <a:r>
              <a:rPr lang="en-GB" dirty="0">
                <a:hlinkClick r:id="rId2"/>
              </a:rPr>
              <a:t>https://youtu.be/SacuV0kEQlA</a:t>
            </a:r>
            <a:endParaRPr lang="en-GB" dirty="0"/>
          </a:p>
          <a:p>
            <a:r>
              <a:rPr lang="en-US" dirty="0">
                <a:latin typeface="Comic Sans MS" panose="030F0702030302020204" pitchFamily="66" charset="0"/>
              </a:rPr>
              <a:t>“Jai Ho! (You Are My Destiny)" is a song by Indian composer A. R. Rahman and American girl group the Pussycat Dolls for the 2008 film Slumdog Millionaire. </a:t>
            </a:r>
          </a:p>
          <a:p>
            <a:r>
              <a:rPr lang="en-US" b="0" i="0" dirty="0">
                <a:solidFill>
                  <a:srgbClr val="040C28"/>
                </a:solidFill>
                <a:effectLst/>
                <a:latin typeface="Comic Sans MS" panose="030F0702030302020204" pitchFamily="66" charset="0"/>
              </a:rPr>
              <a:t>The song won an Academy Award for Best Original Song and a Grammy Award for Best Song Written for a Motion Picture, Television or Other Visual Media</a:t>
            </a:r>
            <a:r>
              <a:rPr lang="en-US" b="0" i="0" dirty="0">
                <a:solidFill>
                  <a:srgbClr val="202124"/>
                </a:solidFill>
                <a:effectLst/>
                <a:latin typeface="Comic Sans MS" panose="030F0702030302020204" pitchFamily="66" charset="0"/>
              </a:rPr>
              <a:t>.</a:t>
            </a:r>
          </a:p>
          <a:p>
            <a:r>
              <a:rPr lang="en-US" dirty="0">
                <a:latin typeface="Comic Sans MS" panose="030F0702030302020204" pitchFamily="66" charset="0"/>
              </a:rPr>
              <a:t>Rahman is an Indian music composer, record producer, singer and songwriter, popular for his works in Indian cinema; predominantly in Tamil and Hindi films, with occasional forays in international cinema. </a:t>
            </a:r>
          </a:p>
          <a:p>
            <a:r>
              <a:rPr lang="en-US" dirty="0">
                <a:latin typeface="Comic Sans MS" panose="030F0702030302020204" pitchFamily="66" charset="0"/>
              </a:rPr>
              <a:t>He is a winner of six National Film Awards, two Academy Awards, two Grammy Awards, a BAFTA Award, a Golden Globe Award, fifteen Filmfare Awards and seventeen Filmfare Awards South. </a:t>
            </a:r>
          </a:p>
          <a:p>
            <a:r>
              <a:rPr lang="en-US" dirty="0">
                <a:latin typeface="Comic Sans MS" panose="030F0702030302020204" pitchFamily="66" charset="0"/>
              </a:rPr>
              <a:t>In 2010, the Indian government conferred him with the Padma Bhushan, the nation's third-highest civilian award.</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3C1CA64E-7E20-474D-9BAA-63336CF53E25}"/>
              </a:ext>
            </a:extLst>
          </p:cNvPr>
          <p:cNvSpPr>
            <a:spLocks noGrp="1"/>
          </p:cNvSpPr>
          <p:nvPr>
            <p:ph sz="half" idx="1"/>
          </p:nvPr>
        </p:nvSpPr>
        <p:spPr>
          <a:xfrm>
            <a:off x="838200" y="5099537"/>
            <a:ext cx="5181600" cy="1077425"/>
          </a:xfrm>
          <a:solidFill>
            <a:srgbClr val="92D050">
              <a:alpha val="80000"/>
            </a:srgbClr>
          </a:solidFill>
        </p:spPr>
        <p:txBody>
          <a:bodyPr>
            <a:normAutofit fontScale="62500" lnSpcReduction="20000"/>
          </a:bodyPr>
          <a:lstStyle/>
          <a:p>
            <a:r>
              <a:rPr lang="en-US" dirty="0"/>
              <a:t>A R Rahman: An Indian composer, record producer, singer, </a:t>
            </a:r>
            <a:r>
              <a:rPr lang="en-US" dirty="0" err="1"/>
              <a:t>songwrite</a:t>
            </a:r>
            <a:r>
              <a:rPr lang="en-US" dirty="0"/>
              <a:t>, musician.</a:t>
            </a:r>
          </a:p>
          <a:p>
            <a:r>
              <a:rPr lang="en-GB" b="0" i="0" dirty="0">
                <a:solidFill>
                  <a:srgbClr val="202122"/>
                </a:solidFill>
                <a:effectLst/>
                <a:latin typeface="Arial" panose="020B0604020202020204" pitchFamily="34" charset="0"/>
              </a:rPr>
              <a:t>6 January 1967</a:t>
            </a:r>
            <a:endParaRPr lang="en-US" dirty="0"/>
          </a:p>
          <a:p>
            <a:r>
              <a:rPr lang="en-US" dirty="0"/>
              <a:t>Jai ho</a:t>
            </a:r>
            <a:endParaRPr lang="en-GB" dirty="0"/>
          </a:p>
        </p:txBody>
      </p:sp>
      <p:pic>
        <p:nvPicPr>
          <p:cNvPr id="5" name="Picture 4">
            <a:extLst>
              <a:ext uri="{FF2B5EF4-FFF2-40B4-BE49-F238E27FC236}">
                <a16:creationId xmlns:a16="http://schemas.microsoft.com/office/drawing/2014/main" id="{3AEF8B46-C23C-46FD-9C68-730511B05AB9}"/>
              </a:ext>
            </a:extLst>
          </p:cNvPr>
          <p:cNvPicPr>
            <a:picLocks noChangeAspect="1"/>
          </p:cNvPicPr>
          <p:nvPr/>
        </p:nvPicPr>
        <p:blipFill>
          <a:blip r:embed="rId3"/>
          <a:stretch>
            <a:fillRect/>
          </a:stretch>
        </p:blipFill>
        <p:spPr>
          <a:xfrm>
            <a:off x="1382233" y="239233"/>
            <a:ext cx="3048000" cy="4572000"/>
          </a:xfrm>
          <a:prstGeom prst="rect">
            <a:avLst/>
          </a:prstGeom>
        </p:spPr>
      </p:pic>
    </p:spTree>
    <p:extLst>
      <p:ext uri="{BB962C8B-B14F-4D97-AF65-F5344CB8AC3E}">
        <p14:creationId xmlns:p14="http://schemas.microsoft.com/office/powerpoint/2010/main" val="301058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E893-7AB0-4E99-A34D-5CCA8129A09B}"/>
              </a:ext>
            </a:extLst>
          </p:cNvPr>
          <p:cNvSpPr>
            <a:spLocks noGrp="1"/>
          </p:cNvSpPr>
          <p:nvPr>
            <p:ph type="title"/>
          </p:nvPr>
        </p:nvSpPr>
        <p:spPr>
          <a:xfrm>
            <a:off x="0" y="3678865"/>
            <a:ext cx="3700130" cy="1965542"/>
          </a:xfrm>
          <a:solidFill>
            <a:srgbClr val="92D050">
              <a:alpha val="80000"/>
            </a:srgbClr>
          </a:solidFill>
        </p:spPr>
        <p:txBody>
          <a:bodyPr>
            <a:normAutofit fontScale="90000"/>
          </a:bodyPr>
          <a:lstStyle/>
          <a:p>
            <a:br>
              <a:rPr lang="en-GB" sz="3100" dirty="0"/>
            </a:br>
            <a:r>
              <a:rPr lang="en-GB" sz="3100" dirty="0"/>
              <a:t>Glen Miller</a:t>
            </a:r>
            <a:br>
              <a:rPr lang="en-GB" sz="3100" dirty="0"/>
            </a:br>
            <a:r>
              <a:rPr lang="en-GB" sz="3100" dirty="0"/>
              <a:t>1904-1944 </a:t>
            </a:r>
            <a:r>
              <a:rPr lang="en-GB" sz="3100" u="sng" dirty="0">
                <a:hlinkClick r:id="rId2"/>
              </a:rPr>
              <a:t>https://youtu.be/_kjB88Ls4g4</a:t>
            </a:r>
            <a:br>
              <a:rPr lang="en-GB" dirty="0"/>
            </a:br>
            <a:endParaRPr lang="en-GB" dirty="0"/>
          </a:p>
        </p:txBody>
      </p:sp>
      <p:pic>
        <p:nvPicPr>
          <p:cNvPr id="4" name="Content Placeholder 3">
            <a:extLst>
              <a:ext uri="{FF2B5EF4-FFF2-40B4-BE49-F238E27FC236}">
                <a16:creationId xmlns:a16="http://schemas.microsoft.com/office/drawing/2014/main" id="{A3161F15-0FC7-480E-B8E9-83DC9BA146CC}"/>
              </a:ext>
            </a:extLst>
          </p:cNvPr>
          <p:cNvPicPr>
            <a:picLocks noGrp="1" noChangeAspect="1"/>
          </p:cNvPicPr>
          <p:nvPr>
            <p:ph idx="1"/>
          </p:nvPr>
        </p:nvPicPr>
        <p:blipFill>
          <a:blip r:embed="rId3"/>
          <a:stretch>
            <a:fillRect/>
          </a:stretch>
        </p:blipFill>
        <p:spPr>
          <a:xfrm>
            <a:off x="309808" y="65187"/>
            <a:ext cx="3508744" cy="3429000"/>
          </a:xfrm>
          <a:prstGeom prst="rect">
            <a:avLst/>
          </a:prstGeom>
        </p:spPr>
      </p:pic>
      <p:sp>
        <p:nvSpPr>
          <p:cNvPr id="5" name="Rectangle 4">
            <a:extLst>
              <a:ext uri="{FF2B5EF4-FFF2-40B4-BE49-F238E27FC236}">
                <a16:creationId xmlns:a16="http://schemas.microsoft.com/office/drawing/2014/main" id="{2510B807-C0EF-4C7D-941E-970A83747410}"/>
              </a:ext>
            </a:extLst>
          </p:cNvPr>
          <p:cNvSpPr/>
          <p:nvPr/>
        </p:nvSpPr>
        <p:spPr>
          <a:xfrm>
            <a:off x="4146699" y="124033"/>
            <a:ext cx="8045302" cy="6555641"/>
          </a:xfrm>
          <a:prstGeom prst="rect">
            <a:avLst/>
          </a:prstGeom>
          <a:solidFill>
            <a:srgbClr val="92D050"/>
          </a:solidFill>
        </p:spPr>
        <p:txBody>
          <a:bodyPr wrap="square">
            <a:spAutoFit/>
          </a:bodyPr>
          <a:lstStyle/>
          <a:p>
            <a:r>
              <a:rPr lang="en-GB" sz="2000" b="1" dirty="0">
                <a:latin typeface="Comic Sans MS" panose="030F0702030302020204" pitchFamily="66" charset="0"/>
              </a:rPr>
              <a:t>Alton Glenn Miller (March 1, 1904 – disappeared December 15, 1944)</a:t>
            </a:r>
          </a:p>
          <a:p>
            <a:r>
              <a:rPr lang="en-GB" sz="2000" b="1" dirty="0">
                <a:latin typeface="Comic Sans MS" panose="030F0702030302020204" pitchFamily="66" charset="0"/>
              </a:rPr>
              <a:t>He was an American big-band trombonist, arranger, composer, and bandleader in the swing era.</a:t>
            </a:r>
          </a:p>
          <a:p>
            <a:r>
              <a:rPr lang="en-GB" sz="2000" b="1" dirty="0">
                <a:latin typeface="Comic Sans MS" panose="030F0702030302020204" pitchFamily="66" charset="0"/>
              </a:rPr>
              <a:t>He was the best-selling recording artist from 1939 to 1942, leading one of the best-known big bands. </a:t>
            </a:r>
          </a:p>
          <a:p>
            <a:r>
              <a:rPr lang="en-GB" sz="2000" b="1" dirty="0">
                <a:latin typeface="Comic Sans MS" panose="030F0702030302020204" pitchFamily="66" charset="0"/>
              </a:rPr>
              <a:t>Miller's recordings include "In the Mood", "Moonlight Serenade", "Pennsylvania 6-5000", "Chattanooga Choo </a:t>
            </a:r>
            <a:r>
              <a:rPr lang="en-GB" sz="2000" b="1" dirty="0" err="1">
                <a:latin typeface="Comic Sans MS" panose="030F0702030302020204" pitchFamily="66" charset="0"/>
              </a:rPr>
              <a:t>Choo</a:t>
            </a:r>
            <a:r>
              <a:rPr lang="en-GB" sz="2000" b="1" dirty="0">
                <a:latin typeface="Comic Sans MS" panose="030F0702030302020204" pitchFamily="66" charset="0"/>
              </a:rPr>
              <a:t>", "A String of Pearls", "At Last", "(I've Got a Gal In) Kalamazoo", "American Patrol", "Tuxedo Junction", "Elmer's Tune", "Little Brown Jug" and "Anvil Chorus".</a:t>
            </a:r>
          </a:p>
          <a:p>
            <a:r>
              <a:rPr lang="en-GB" sz="2000" b="1" dirty="0">
                <a:latin typeface="Comic Sans MS" panose="030F0702030302020204" pitchFamily="66" charset="0"/>
              </a:rPr>
              <a:t> In just four years Glenn Miller scored 16 number-one records and 69 top ten hits—more than Elvis Presley (38 top 10s) and the Beatles (33 top 10s) did in their careers.</a:t>
            </a:r>
          </a:p>
          <a:p>
            <a:endParaRPr lang="en-GB" sz="2000" b="1" dirty="0">
              <a:latin typeface="Comic Sans MS" panose="030F0702030302020204" pitchFamily="66" charset="0"/>
            </a:endParaRPr>
          </a:p>
          <a:p>
            <a:r>
              <a:rPr lang="en-GB" sz="2000" b="1" dirty="0">
                <a:latin typeface="Comic Sans MS" panose="030F0702030302020204" pitchFamily="66" charset="0"/>
              </a:rPr>
              <a:t>In 1942, Miller volunteered to join the U.S. military to entertain troops during World War II, ending up with the U.S. Army Air Forces. On December 15, 1944, while flying to Paris, Miller's aircraft disappeared in bad weather over the English Channel. He was posthumously awarded the Bronze Star Medal.</a:t>
            </a:r>
          </a:p>
        </p:txBody>
      </p:sp>
    </p:spTree>
    <p:extLst>
      <p:ext uri="{BB962C8B-B14F-4D97-AF65-F5344CB8AC3E}">
        <p14:creationId xmlns:p14="http://schemas.microsoft.com/office/powerpoint/2010/main" val="98129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92500" lnSpcReduction="10000"/>
          </a:bodyPr>
          <a:lstStyle/>
          <a:p>
            <a:r>
              <a:rPr lang="en-GB" dirty="0">
                <a:latin typeface="Comic Sans MS" panose="030F0702030302020204" pitchFamily="66" charset="0"/>
              </a:rPr>
              <a:t>Nigel Kennedy Band plays arrangements by Bach in Jazzed up style</a:t>
            </a:r>
          </a:p>
          <a:p>
            <a:r>
              <a:rPr lang="en-GB" dirty="0">
                <a:latin typeface="Comic Sans MS" panose="030F0702030302020204" pitchFamily="66" charset="0"/>
              </a:rPr>
              <a:t>born 28 December 1956</a:t>
            </a:r>
            <a:endParaRPr lang="en-GB" b="1" dirty="0">
              <a:latin typeface="Comic Sans MS" panose="030F0702030302020204" pitchFamily="66" charset="0"/>
            </a:endParaRPr>
          </a:p>
        </p:txBody>
      </p:sp>
      <p:sp>
        <p:nvSpPr>
          <p:cNvPr id="7" name="Subtitle 2"/>
          <p:cNvSpPr txBox="1">
            <a:spLocks/>
          </p:cNvSpPr>
          <p:nvPr/>
        </p:nvSpPr>
        <p:spPr>
          <a:xfrm>
            <a:off x="5522706" y="312738"/>
            <a:ext cx="6669294" cy="6545262"/>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https://youtu.be/oLVLNoxF4L0</a:t>
            </a:r>
            <a:endParaRPr lang="en-GB" sz="4000" dirty="0"/>
          </a:p>
          <a:p>
            <a:r>
              <a:rPr lang="en-GB" sz="4000" u="sng" dirty="0">
                <a:hlinkClick r:id="rId3"/>
              </a:rPr>
              <a:t>https://youtu.be/eVY_5CoxFOg</a:t>
            </a:r>
            <a:endParaRPr lang="en-GB" sz="4000" dirty="0"/>
          </a:p>
          <a:p>
            <a:pPr lvl="0"/>
            <a:r>
              <a:rPr lang="en-GB" dirty="0">
                <a:latin typeface="Comic Sans MS" panose="030F0702030302020204" pitchFamily="66" charset="0"/>
              </a:rPr>
              <a:t>Nigel Kennedy is an English violinist and violist. His early career was primarily spent performing classical music, and he has since expanded into jazz, klezmer, and other music genres.</a:t>
            </a:r>
          </a:p>
          <a:p>
            <a:pPr lvl="0"/>
            <a:r>
              <a:rPr lang="en-GB" dirty="0">
                <a:latin typeface="Comic Sans MS" panose="030F0702030302020204" pitchFamily="66" charset="0"/>
              </a:rPr>
              <a:t>Klezmer is </a:t>
            </a:r>
            <a:r>
              <a:rPr lang="en-GB" b="1" dirty="0">
                <a:latin typeface="Comic Sans MS" panose="030F0702030302020204" pitchFamily="66" charset="0"/>
              </a:rPr>
              <a:t>an instrumental musical tradition of the Ashkenazi Jews of</a:t>
            </a:r>
            <a:r>
              <a:rPr lang="en-GB" dirty="0">
                <a:latin typeface="Comic Sans MS" panose="030F0702030302020204" pitchFamily="66" charset="0"/>
              </a:rPr>
              <a:t> Central and Eastern Europe. The essential elements of the tradition include dance tunes, ritual melodies, and virtuosic improvisations played for listening; these would have been played at weddings and other social functions.</a:t>
            </a:r>
            <a:endParaRPr lang="en-GB" sz="40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A06684D-3C86-8247-A0B5-069F83D9C224}"/>
              </a:ext>
            </a:extLst>
          </p:cNvPr>
          <p:cNvPicPr>
            <a:picLocks noChangeAspect="1"/>
          </p:cNvPicPr>
          <p:nvPr/>
        </p:nvPicPr>
        <p:blipFill>
          <a:blip r:embed="rId4"/>
          <a:stretch>
            <a:fillRect/>
          </a:stretch>
        </p:blipFill>
        <p:spPr>
          <a:xfrm>
            <a:off x="0" y="616688"/>
            <a:ext cx="4697730" cy="3143823"/>
          </a:xfrm>
          <a:prstGeom prst="rect">
            <a:avLst/>
          </a:prstGeom>
        </p:spPr>
      </p:pic>
    </p:spTree>
    <p:extLst>
      <p:ext uri="{BB962C8B-B14F-4D97-AF65-F5344CB8AC3E}">
        <p14:creationId xmlns:p14="http://schemas.microsoft.com/office/powerpoint/2010/main" val="40993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665701"/>
          </a:xfrm>
          <a:solidFill>
            <a:srgbClr val="92D050"/>
          </a:solidFill>
        </p:spPr>
        <p:txBody>
          <a:bodyPr>
            <a:normAutofit fontScale="85000" lnSpcReduction="20000"/>
          </a:bodyPr>
          <a:lstStyle/>
          <a:p>
            <a:r>
              <a:rPr lang="en-GB" sz="2800" b="1" dirty="0"/>
              <a:t>Undine Eliza Anna Smith Moore</a:t>
            </a:r>
            <a:r>
              <a:rPr lang="en-GB" sz="2800" dirty="0"/>
              <a:t> </a:t>
            </a:r>
          </a:p>
          <a:p>
            <a:r>
              <a:rPr lang="en-GB" sz="2800" dirty="0"/>
              <a:t>Watch and Pray</a:t>
            </a:r>
          </a:p>
          <a:p>
            <a:r>
              <a:rPr lang="en-GB" sz="2800" dirty="0"/>
              <a:t>(25 August 1904 – 6 February 1989)</a:t>
            </a:r>
            <a:endParaRPr lang="en-GB" sz="2800" b="1" dirty="0"/>
          </a:p>
        </p:txBody>
      </p:sp>
      <p:sp>
        <p:nvSpPr>
          <p:cNvPr id="7" name="Subtitle 2"/>
          <p:cNvSpPr txBox="1">
            <a:spLocks/>
          </p:cNvSpPr>
          <p:nvPr/>
        </p:nvSpPr>
        <p:spPr>
          <a:xfrm>
            <a:off x="5711687" y="839789"/>
            <a:ext cx="6047922" cy="4060204"/>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latin typeface="Comic Sans MS" panose="030F0702030302020204" pitchFamily="66" charset="0"/>
              </a:rPr>
              <a:t>Lots of Undine’s work was inspired by Black Spirituals and folk music.</a:t>
            </a:r>
          </a:p>
          <a:p>
            <a:pPr algn="l"/>
            <a:r>
              <a:rPr lang="en-GB" u="sng" dirty="0">
                <a:hlinkClick r:id="rId2"/>
              </a:rPr>
              <a:t>https://youtu.be/9ZuPwAiET6E</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George Walker - Concerts, Biography &amp; News - BBC Music"/>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311896" y="1677158"/>
            <a:ext cx="3747959" cy="2485060"/>
          </a:xfrm>
          <a:prstGeom prst="rect">
            <a:avLst/>
          </a:prstGeom>
        </p:spPr>
      </p:pic>
    </p:spTree>
    <p:extLst>
      <p:ext uri="{BB962C8B-B14F-4D97-AF65-F5344CB8AC3E}">
        <p14:creationId xmlns:p14="http://schemas.microsoft.com/office/powerpoint/2010/main" val="3661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Scott Joplin</a:t>
            </a:r>
          </a:p>
          <a:p>
            <a:r>
              <a:rPr lang="en-GB" dirty="0"/>
              <a:t> Entertainer</a:t>
            </a:r>
          </a:p>
          <a:p>
            <a:r>
              <a:rPr lang="en-GB" dirty="0"/>
              <a:t>1868 – April 1, 1917</a:t>
            </a:r>
          </a:p>
          <a:p>
            <a:endParaRPr lang="en-GB" b="1" dirty="0"/>
          </a:p>
        </p:txBody>
      </p:sp>
      <p:sp>
        <p:nvSpPr>
          <p:cNvPr id="7" name="Subtitle 2"/>
          <p:cNvSpPr txBox="1">
            <a:spLocks/>
          </p:cNvSpPr>
          <p:nvPr/>
        </p:nvSpPr>
        <p:spPr>
          <a:xfrm>
            <a:off x="5711687" y="312738"/>
            <a:ext cx="6247702" cy="6112125"/>
          </a:xfrm>
          <a:prstGeom prst="rect">
            <a:avLst/>
          </a:prstGeom>
          <a:solidFill>
            <a:srgbClr val="92D050"/>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https://youtu.be/PbA8CAacNZ4</a:t>
            </a:r>
            <a:endParaRPr lang="en-GB" sz="4000" u="sng" dirty="0"/>
          </a:p>
          <a:p>
            <a:pPr algn="l"/>
            <a:r>
              <a:rPr lang="en-US" sz="3400" dirty="0">
                <a:latin typeface="Comic Sans MS" panose="030F0702030302020204" pitchFamily="66" charset="0"/>
              </a:rPr>
              <a:t>Scott Joplin was an African-American composer and pianist. Joplin is also known as the "King of Ragtime" because of the fame achieved for his ragtime compositions, music that was born out of the African-American community.</a:t>
            </a:r>
            <a:endParaRPr lang="en-US" sz="3400" baseline="30000" dirty="0">
              <a:latin typeface="Comic Sans MS" panose="030F0702030302020204" pitchFamily="66" charset="0"/>
            </a:endParaRPr>
          </a:p>
          <a:p>
            <a:pPr algn="l"/>
            <a:endParaRPr lang="en-GB" sz="3400" u="sng" dirty="0">
              <a:latin typeface="Comic Sans MS" panose="030F0702030302020204" pitchFamily="66" charset="0"/>
            </a:endParaRPr>
          </a:p>
          <a:p>
            <a:pPr algn="l"/>
            <a:r>
              <a:rPr lang="en-US" sz="3400" dirty="0">
                <a:latin typeface="Comic Sans MS" panose="030F0702030302020204" pitchFamily="66" charset="0"/>
              </a:rPr>
              <a:t>"The Entertainer" is a 1902 classic piano rag written by Scott Joplin.</a:t>
            </a:r>
          </a:p>
          <a:p>
            <a:pPr algn="l"/>
            <a:r>
              <a:rPr lang="en-US" sz="3400" dirty="0">
                <a:latin typeface="Comic Sans MS" panose="030F0702030302020204" pitchFamily="66" charset="0"/>
              </a:rPr>
              <a:t> It was sold first as sheet music, and in the 1910s as piano rolls that would play on player pianos. The first recording was by blues and ragtime musicians the Blue Boys in 1928, played on mandolin and guitar.</a:t>
            </a:r>
            <a:endParaRPr lang="en-GB" sz="3400" dirty="0">
              <a:latin typeface="Comic Sans MS" panose="030F0702030302020204" pitchFamily="66" charset="0"/>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D23A5142-E054-4CC1-8F4E-6A59E3873E14}"/>
              </a:ext>
            </a:extLst>
          </p:cNvPr>
          <p:cNvPicPr>
            <a:picLocks noChangeAspect="1"/>
          </p:cNvPicPr>
          <p:nvPr/>
        </p:nvPicPr>
        <p:blipFill>
          <a:blip r:embed="rId3"/>
          <a:stretch>
            <a:fillRect/>
          </a:stretch>
        </p:blipFill>
        <p:spPr>
          <a:xfrm>
            <a:off x="1122156" y="649705"/>
            <a:ext cx="4220816" cy="3537284"/>
          </a:xfrm>
          <a:prstGeom prst="rect">
            <a:avLst/>
          </a:prstGeom>
        </p:spPr>
      </p:pic>
    </p:spTree>
    <p:extLst>
      <p:ext uri="{BB962C8B-B14F-4D97-AF65-F5344CB8AC3E}">
        <p14:creationId xmlns:p14="http://schemas.microsoft.com/office/powerpoint/2010/main" val="410236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92500" lnSpcReduction="20000"/>
          </a:bodyPr>
          <a:lstStyle/>
          <a:p>
            <a:r>
              <a:rPr lang="en-GB" sz="2800" b="1" dirty="0"/>
              <a:t>Sir Edward William Elgar</a:t>
            </a:r>
          </a:p>
          <a:p>
            <a:r>
              <a:rPr lang="en-GB" sz="2800" b="1" dirty="0"/>
              <a:t>Nimrod</a:t>
            </a:r>
          </a:p>
          <a:p>
            <a:r>
              <a:rPr lang="en-GB" sz="2800" b="1" dirty="0"/>
              <a:t>(</a:t>
            </a:r>
            <a:r>
              <a:rPr lang="en-GB" sz="2800" dirty="0"/>
              <a:t> 2 June 1857 – 23 February 1934)</a:t>
            </a:r>
            <a:endParaRPr lang="en-GB" b="1" dirty="0"/>
          </a:p>
        </p:txBody>
      </p:sp>
      <p:sp>
        <p:nvSpPr>
          <p:cNvPr id="7" name="Subtitle 2"/>
          <p:cNvSpPr txBox="1">
            <a:spLocks/>
          </p:cNvSpPr>
          <p:nvPr/>
        </p:nvSpPr>
        <p:spPr>
          <a:xfrm>
            <a:off x="5711687" y="510363"/>
            <a:ext cx="6303104" cy="5443870"/>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latin typeface="Comic Sans MS" panose="030F0702030302020204" pitchFamily="66" charset="0"/>
              </a:rPr>
              <a:t>Elgar came from a humble family background originally.</a:t>
            </a:r>
          </a:p>
          <a:p>
            <a:pPr algn="l"/>
            <a:r>
              <a:rPr lang="en-US" sz="4000" dirty="0">
                <a:latin typeface="Comic Sans MS" panose="030F0702030302020204" pitchFamily="66" charset="0"/>
              </a:rPr>
              <a:t>He was the most famous English composer of his time. He composed in the late romantic era.</a:t>
            </a:r>
          </a:p>
          <a:p>
            <a:pPr algn="l"/>
            <a:r>
              <a:rPr lang="en-US" sz="4000" dirty="0">
                <a:latin typeface="Comic Sans MS" panose="030F0702030302020204" pitchFamily="66" charset="0"/>
              </a:rPr>
              <a:t>Elgar was born in </a:t>
            </a:r>
            <a:r>
              <a:rPr lang="en-US" sz="4000" dirty="0" err="1">
                <a:latin typeface="Comic Sans MS" panose="030F0702030302020204" pitchFamily="66" charset="0"/>
              </a:rPr>
              <a:t>Broadheath</a:t>
            </a:r>
            <a:r>
              <a:rPr lang="en-US" sz="4000" dirty="0">
                <a:latin typeface="Comic Sans MS" panose="030F0702030302020204" pitchFamily="66" charset="0"/>
              </a:rPr>
              <a:t>, Worcestershire. His father owned a music shop. Apart from having violin lessons Elgar taught himself about music. He studied the printed music in his father’s shop and often travelled with him when he went on his rounds to tune pianos. He heard a lot of cathedral music and often </a:t>
            </a:r>
            <a:r>
              <a:rPr lang="en-US" sz="4000" dirty="0" err="1">
                <a:latin typeface="Comic Sans MS" panose="030F0702030302020204" pitchFamily="66" charset="0"/>
              </a:rPr>
              <a:t>practised</a:t>
            </a:r>
            <a:r>
              <a:rPr lang="en-US" sz="4000" dirty="0">
                <a:latin typeface="Comic Sans MS" panose="030F0702030302020204" pitchFamily="66" charset="0"/>
              </a:rPr>
              <a:t> the organ. He took over his father’s job as church organist and soon became conductor of local orchestras and bands.</a:t>
            </a:r>
            <a:endParaRPr lang="en-GB" sz="4000" dirty="0">
              <a:latin typeface="Comic Sans MS" panose="030F0702030302020204" pitchFamily="66" charset="0"/>
            </a:endParaRPr>
          </a:p>
          <a:p>
            <a:pPr algn="l"/>
            <a:r>
              <a:rPr lang="en-GB" u="sng" dirty="0">
                <a:hlinkClick r:id="rId2"/>
              </a:rPr>
              <a:t>https://youtu.be/hhq3YGW62xY</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807197" y="1734241"/>
            <a:ext cx="2546142" cy="2557509"/>
          </a:xfrm>
          <a:prstGeom prst="rect">
            <a:avLst/>
          </a:prstGeom>
        </p:spPr>
      </p:pic>
    </p:spTree>
    <p:extLst>
      <p:ext uri="{BB962C8B-B14F-4D97-AF65-F5344CB8AC3E}">
        <p14:creationId xmlns:p14="http://schemas.microsoft.com/office/powerpoint/2010/main" val="19830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t music design templa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music design slides.potx" id="{09D230C4-ED1F-4782-ABA0-B528A81E30C6}" vid="{782C1FB5-44AD-41D7-B4F1-9A54F55FAE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7CBF64E-123E-44AF-B882-D70003A73913}">
  <ds:schemaRefs>
    <ds:schemaRef ds:uri="http://schemas.microsoft.com/sharepoint/v3/contenttype/forms"/>
  </ds:schemaRefs>
</ds:datastoreItem>
</file>

<file path=customXml/itemProps2.xml><?xml version="1.0" encoding="utf-8"?>
<ds:datastoreItem xmlns:ds="http://schemas.openxmlformats.org/officeDocument/2006/customXml" ds:itemID="{118BD871-1CCB-45B8-AA75-160EAD48C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EB87B2-AEC3-4287-83B8-6EF72FBDC4F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1795</TotalTime>
  <Words>3646</Words>
  <Application>Microsoft Office PowerPoint</Application>
  <PresentationFormat>Widescreen</PresentationFormat>
  <Paragraphs>242</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Comic Sans MS</vt:lpstr>
      <vt:lpstr>Verdana</vt:lpstr>
      <vt:lpstr>Sheet music design template</vt:lpstr>
      <vt:lpstr>Assembly Music years 3 and 4</vt:lpstr>
      <vt:lpstr>Autumn term</vt:lpstr>
      <vt:lpstr>PowerPoint Presentation</vt:lpstr>
      <vt:lpstr>PowerPoint Presentation</vt:lpstr>
      <vt:lpstr> Glen Miller 1904-1944 https://youtu.be/_kjB88Ls4g4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Spring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Music year 1 and 2</dc:title>
  <dc:creator>Josephine Sands</dc:creator>
  <cp:lastModifiedBy>Josephine Sands</cp:lastModifiedBy>
  <cp:revision>30</cp:revision>
  <dcterms:created xsi:type="dcterms:W3CDTF">2023-06-19T10:02:34Z</dcterms:created>
  <dcterms:modified xsi:type="dcterms:W3CDTF">2023-06-29T13:50:57Z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