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notesMasterIdLst>
    <p:notesMasterId r:id="rId48"/>
  </p:notesMasterIdLst>
  <p:handoutMasterIdLst>
    <p:handoutMasterId r:id="rId49"/>
  </p:handoutMasterIdLst>
  <p:sldIdLst>
    <p:sldId id="256" r:id="rId6"/>
    <p:sldId id="300" r:id="rId7"/>
    <p:sldId id="259" r:id="rId8"/>
    <p:sldId id="277" r:id="rId9"/>
    <p:sldId id="285" r:id="rId10"/>
    <p:sldId id="295" r:id="rId11"/>
    <p:sldId id="268" r:id="rId12"/>
    <p:sldId id="296" r:id="rId13"/>
    <p:sldId id="274" r:id="rId14"/>
    <p:sldId id="279" r:id="rId15"/>
    <p:sldId id="297" r:id="rId16"/>
    <p:sldId id="289" r:id="rId17"/>
    <p:sldId id="294" r:id="rId18"/>
    <p:sldId id="298" r:id="rId19"/>
    <p:sldId id="301" r:id="rId20"/>
    <p:sldId id="258" r:id="rId21"/>
    <p:sldId id="269" r:id="rId22"/>
    <p:sldId id="303" r:id="rId23"/>
    <p:sldId id="275" r:id="rId24"/>
    <p:sldId id="304" r:id="rId25"/>
    <p:sldId id="305" r:id="rId26"/>
    <p:sldId id="306" r:id="rId27"/>
    <p:sldId id="288" r:id="rId28"/>
    <p:sldId id="307" r:id="rId29"/>
    <p:sldId id="308" r:id="rId30"/>
    <p:sldId id="309" r:id="rId31"/>
    <p:sldId id="310" r:id="rId32"/>
    <p:sldId id="272" r:id="rId33"/>
    <p:sldId id="302" r:id="rId34"/>
    <p:sldId id="257" r:id="rId35"/>
    <p:sldId id="261" r:id="rId36"/>
    <p:sldId id="311" r:id="rId37"/>
    <p:sldId id="312" r:id="rId38"/>
    <p:sldId id="271" r:id="rId39"/>
    <p:sldId id="321" r:id="rId40"/>
    <p:sldId id="284" r:id="rId41"/>
    <p:sldId id="322" r:id="rId42"/>
    <p:sldId id="323" r:id="rId43"/>
    <p:sldId id="292" r:id="rId44"/>
    <p:sldId id="324" r:id="rId45"/>
    <p:sldId id="325" r:id="rId46"/>
    <p:sldId id="326" r:id="rId47"/>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78"/>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F6D4C3-146E-4428-B7FC-AAE3815ED0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861545-763A-4DC1-86CB-AB446902DC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3C4FA4-6273-4FCD-9431-B2FA37A52B1D}" type="datetime1">
              <a:rPr lang="en-GB" smtClean="0"/>
              <a:t>28/06/2023</a:t>
            </a:fld>
            <a:endParaRPr lang="en-GB"/>
          </a:p>
        </p:txBody>
      </p:sp>
      <p:sp>
        <p:nvSpPr>
          <p:cNvPr id="4" name="Footer Placeholder 3">
            <a:extLst>
              <a:ext uri="{FF2B5EF4-FFF2-40B4-BE49-F238E27FC236}">
                <a16:creationId xmlns:a16="http://schemas.microsoft.com/office/drawing/2014/main" id="{80255F93-EAD0-4AB3-9163-A50017B378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D2727E1-F6B7-4482-9E80-83A5B77A5F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DA513D-FE0E-4BF1-B698-EDDAF4AFC670}" type="slidenum">
              <a:rPr lang="en-GB" smtClean="0"/>
              <a:t>‹#›</a:t>
            </a:fld>
            <a:endParaRPr lang="en-GB"/>
          </a:p>
        </p:txBody>
      </p:sp>
    </p:spTree>
    <p:extLst>
      <p:ext uri="{BB962C8B-B14F-4D97-AF65-F5344CB8AC3E}">
        <p14:creationId xmlns:p14="http://schemas.microsoft.com/office/powerpoint/2010/main" val="3574859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3EA62-1A64-4FB3-96F1-53DEEE7C688D}" type="datetime1">
              <a:rPr lang="en-GB" noProof="0" smtClean="0"/>
              <a:t>28/06/2023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7667F-63A3-4AF1-9BEF-619D4C86425F}" type="slidenum">
              <a:rPr lang="en-GB" noProof="0" smtClean="0"/>
              <a:t>‹#›</a:t>
            </a:fld>
            <a:endParaRPr lang="en-GB" noProof="0"/>
          </a:p>
        </p:txBody>
      </p:sp>
    </p:spTree>
    <p:extLst>
      <p:ext uri="{BB962C8B-B14F-4D97-AF65-F5344CB8AC3E}">
        <p14:creationId xmlns:p14="http://schemas.microsoft.com/office/powerpoint/2010/main" val="32725522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17667F-63A3-4AF1-9BEF-619D4C86425F}" type="slidenum">
              <a:rPr lang="en-GB" smtClean="0"/>
              <a:t>1</a:t>
            </a:fld>
            <a:endParaRPr lang="en-GB"/>
          </a:p>
        </p:txBody>
      </p:sp>
    </p:spTree>
    <p:extLst>
      <p:ext uri="{BB962C8B-B14F-4D97-AF65-F5344CB8AC3E}">
        <p14:creationId xmlns:p14="http://schemas.microsoft.com/office/powerpoint/2010/main" val="11275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17667F-63A3-4AF1-9BEF-619D4C86425F}" type="slidenum">
              <a:rPr lang="en-GB" smtClean="0"/>
              <a:t>2</a:t>
            </a:fld>
            <a:endParaRPr lang="en-GB"/>
          </a:p>
        </p:txBody>
      </p:sp>
    </p:spTree>
    <p:extLst>
      <p:ext uri="{BB962C8B-B14F-4D97-AF65-F5344CB8AC3E}">
        <p14:creationId xmlns:p14="http://schemas.microsoft.com/office/powerpoint/2010/main" val="297143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17667F-63A3-4AF1-9BEF-619D4C8642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24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17667F-63A3-4AF1-9BEF-619D4C8642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19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rtlCol="0" anchor="b">
            <a:normAutofit/>
          </a:bodyPr>
          <a:lstStyle>
            <a:lvl1pPr algn="ctr">
              <a:lnSpc>
                <a:spcPct val="80000"/>
              </a:lnSpc>
              <a:defRPr sz="5400" spc="-150">
                <a:solidFill>
                  <a:srgbClr val="FFFEFF"/>
                </a:solidFill>
              </a:defRPr>
            </a:lvl1pPr>
          </a:lstStyle>
          <a:p>
            <a:pPr rtl="0"/>
            <a:r>
              <a:rPr lang="en-GB" noProof="0"/>
              <a:t>Click to edit Master title style</a:t>
            </a:r>
          </a:p>
        </p:txBody>
      </p:sp>
      <p:sp>
        <p:nvSpPr>
          <p:cNvPr id="3" name="Subtitle 2"/>
          <p:cNvSpPr>
            <a:spLocks noGrp="1"/>
          </p:cNvSpPr>
          <p:nvPr>
            <p:ph type="subTitle" idx="1"/>
          </p:nvPr>
        </p:nvSpPr>
        <p:spPr>
          <a:xfrm>
            <a:off x="1759237" y="3906266"/>
            <a:ext cx="8673427" cy="1322587"/>
          </a:xfrm>
        </p:spPr>
        <p:txBody>
          <a:bodyPr tIns="0" rtlCol="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pPr rtl="0"/>
            <a:fld id="{3865B756-601E-4FDC-928D-D793CCB5F9FC}" type="datetime1">
              <a:rPr lang="en-GB" noProof="0" smtClean="0"/>
              <a:t>28/06/2023</a:t>
            </a:fld>
            <a:endParaRPr lang="en-GB" noProof="0"/>
          </a:p>
        </p:txBody>
      </p:sp>
      <p:sp>
        <p:nvSpPr>
          <p:cNvPr id="5" name="Footer Placeholder 4"/>
          <p:cNvSpPr>
            <a:spLocks noGrp="1"/>
          </p:cNvSpPr>
          <p:nvPr>
            <p:ph type="ftr" sz="quarter" idx="11"/>
          </p:nvPr>
        </p:nvSpPr>
        <p:spPr>
          <a:xfrm>
            <a:off x="804672" y="6227064"/>
            <a:ext cx="10588752" cy="320040"/>
          </a:xfrm>
        </p:spPr>
        <p:txBody>
          <a:bodyPr rtlCol="0"/>
          <a:lstStyle>
            <a:lvl1pPr algn="ctr">
              <a:defRPr/>
            </a:lvl1pPr>
          </a:lstStyle>
          <a:p>
            <a:pPr rtl="0"/>
            <a:endParaRPr lang="en-GB" noProof="0"/>
          </a:p>
        </p:txBody>
      </p:sp>
      <p:sp>
        <p:nvSpPr>
          <p:cNvPr id="6" name="Slide Number Placeholder 5"/>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rtlCol="0"/>
          <a:lstStyle>
            <a:lvl1pPr>
              <a:defRPr>
                <a:solidFill>
                  <a:srgbClr val="FFFEFF"/>
                </a:solidFill>
              </a:defRPr>
            </a:lvl1pPr>
          </a:lstStyle>
          <a:p>
            <a:pPr rtl="0"/>
            <a:r>
              <a:rPr lang="en-GB" noProof="0"/>
              <a:t>Click to edit Master title style</a:t>
            </a:r>
          </a:p>
        </p:txBody>
      </p:sp>
      <p:sp>
        <p:nvSpPr>
          <p:cNvPr id="3" name="Vertical Text Placeholder 2"/>
          <p:cNvSpPr>
            <a:spLocks noGrp="1"/>
          </p:cNvSpPr>
          <p:nvPr>
            <p:ph type="body" orient="vert" idx="1" hasCustomPrompt="1"/>
          </p:nvPr>
        </p:nvSpPr>
        <p:spPr>
          <a:xfrm>
            <a:off x="5109983" y="794719"/>
            <a:ext cx="6275035" cy="5257090"/>
          </a:xfrm>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D4860D7F-16AC-4474-8324-8E08C2C0E145}" type="datetime1">
              <a:rPr lang="en-GB" noProof="0" smtClean="0"/>
              <a:t>28/06/2023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rtlCol="0"/>
          <a:lstStyle>
            <a:lvl1pPr algn="l">
              <a:lnSpc>
                <a:spcPct val="80000"/>
              </a:lnSpc>
              <a:defRPr>
                <a:solidFill>
                  <a:srgbClr val="FFFEFF"/>
                </a:solidFill>
              </a:defRPr>
            </a:lvl1pPr>
          </a:lstStyle>
          <a:p>
            <a:pPr rtl="0"/>
            <a:r>
              <a:rPr lang="en-GB" noProof="0"/>
              <a:t>Click to edit Master title style</a:t>
            </a:r>
          </a:p>
        </p:txBody>
      </p:sp>
      <p:sp>
        <p:nvSpPr>
          <p:cNvPr id="3" name="Vertical Text Placeholder 2"/>
          <p:cNvSpPr>
            <a:spLocks noGrp="1"/>
          </p:cNvSpPr>
          <p:nvPr>
            <p:ph type="body" orient="vert" idx="1" hasCustomPrompt="1"/>
          </p:nvPr>
        </p:nvSpPr>
        <p:spPr>
          <a:xfrm>
            <a:off x="802747" y="798444"/>
            <a:ext cx="6268622" cy="5257303"/>
          </a:xfrm>
        </p:spPr>
        <p:txBody>
          <a:bodyPr vert="eaVert"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a:xfrm>
            <a:off x="804672" y="320040"/>
            <a:ext cx="3657600" cy="320040"/>
          </a:xfrm>
        </p:spPr>
        <p:txBody>
          <a:bodyPr rtlCol="0"/>
          <a:lstStyle/>
          <a:p>
            <a:pPr rtl="0"/>
            <a:fld id="{CD56A04D-BE69-4424-9C8A-5906633C8D11}" type="datetime1">
              <a:rPr lang="en-GB" noProof="0" smtClean="0"/>
              <a:t>28/06/2023</a:t>
            </a:fld>
            <a:endParaRPr lang="en-GB" noProof="0"/>
          </a:p>
        </p:txBody>
      </p:sp>
      <p:sp>
        <p:nvSpPr>
          <p:cNvPr id="5" name="Footer Placeholder 4"/>
          <p:cNvSpPr>
            <a:spLocks noGrp="1"/>
          </p:cNvSpPr>
          <p:nvPr>
            <p:ph type="ftr" sz="quarter" idx="11"/>
          </p:nvPr>
        </p:nvSpPr>
        <p:spPr>
          <a:xfrm>
            <a:off x="804672" y="6227064"/>
            <a:ext cx="10588752" cy="320040"/>
          </a:xfrm>
        </p:spPr>
        <p:txBody>
          <a:bodyPr rtlCol="0"/>
          <a:lstStyle/>
          <a:p>
            <a:pPr rtl="0"/>
            <a:endParaRPr lang="en-GB" noProof="0"/>
          </a:p>
        </p:txBody>
      </p:sp>
      <p:sp>
        <p:nvSpPr>
          <p:cNvPr id="6" name="Slide Number Placeholder 5"/>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1041400"/>
            <a:ext cx="12192000" cy="4216400"/>
          </a:xfrm>
          <a:prstGeom prst="rect">
            <a:avLst/>
          </a:prstGeom>
          <a:solidFill>
            <a:schemeClr val="accent3">
              <a:lumMod val="20000"/>
              <a:lumOff val="80000"/>
              <a:alpha val="80000"/>
            </a:schemeClr>
          </a:solidFill>
        </p:spPr>
        <p:txBody>
          <a:bodyPr vert="horz" lIns="91440" tIns="45720" rIns="91440" bIns="45720" rtlCol="0" anchor="ctr">
            <a:normAutofit/>
          </a:bodyPr>
          <a:lstStyle/>
          <a:p>
            <a:pPr lvl="0">
              <a:spcBef>
                <a:spcPct val="0"/>
              </a:spcBef>
              <a:buNone/>
            </a:pPr>
            <a:endParaRPr lang="en-US" sz="4400" b="0" cap="none" spc="0">
              <a:ln w="0"/>
              <a:solidFill>
                <a:schemeClr val="tx2">
                  <a:lumMod val="50000"/>
                </a:schemeClr>
              </a:solidFill>
              <a:effectLst>
                <a:outerShdw blurRad="38100" dist="19050" dir="2700000" algn="tl" rotWithShape="0">
                  <a:schemeClr val="tx1">
                    <a:alpha val="40000"/>
                  </a:schemeClr>
                </a:outerShdw>
              </a:effectLst>
              <a:latin typeface="+mj-lt"/>
              <a:ea typeface="+mj-ea"/>
              <a:cs typeface="+mj-cs"/>
            </a:endParaRPr>
          </a:p>
        </p:txBody>
      </p:sp>
      <p:sp>
        <p:nvSpPr>
          <p:cNvPr id="2" name="Title 1"/>
          <p:cNvSpPr>
            <a:spLocks noGrp="1"/>
          </p:cNvSpPr>
          <p:nvPr>
            <p:ph type="ctrTitle"/>
          </p:nvPr>
        </p:nvSpPr>
        <p:spPr>
          <a:xfrm>
            <a:off x="1524000" y="1041400"/>
            <a:ext cx="9144000" cy="2387600"/>
          </a:xfrm>
          <a:noFill/>
        </p:spPr>
        <p:txBody>
          <a:bodyPr anchor="b"/>
          <a:lstStyle>
            <a:lvl1pPr algn="ctr">
              <a:defRPr sz="6000" b="0" cap="none" spc="0">
                <a:ln w="0"/>
                <a:solidFill>
                  <a:schemeClr val="tx2">
                    <a:lumMod val="50000"/>
                  </a:schemeClr>
                </a:solidFill>
                <a:effectLst>
                  <a:outerShdw blurRad="38100" dist="19050" dir="2700000" algn="tl" rotWithShape="0">
                    <a:schemeClr val="tx1">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noFill/>
        </p:spPr>
        <p:txBody>
          <a:bodyPr/>
          <a:lstStyle>
            <a:lvl1pPr marL="0" indent="0" algn="ctr">
              <a:buNone/>
              <a:defRPr sz="2400" b="0" cap="none" spc="0">
                <a:ln w="0"/>
                <a:solidFill>
                  <a:schemeClr val="tx1"/>
                </a:solidFill>
                <a:effectLst>
                  <a:outerShdw blurRad="38100" dist="19050" dir="2700000" algn="tl" rotWithShape="0">
                    <a:schemeClr val="tx1">
                      <a:alpha val="40000"/>
                    </a:scheme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47B1E0-F476-4322-AA53-0018286DBC2F}" type="datetime1">
              <a:rPr lang="en-US" smtClean="0"/>
              <a:t>6/28/2023</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46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399E97-DADD-4C08-B07A-21ABC2EC9C0C}"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112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p>
            <a:fld id="{79426430-5DC0-47CA-BF30-F2CEF34F1CCC}"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55668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62E9D0-9F88-4809-9326-E87DB6BC4685}" type="datetime1">
              <a:rPr lang="en-US" smtClean="0"/>
              <a:t>6/28/2023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4580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a:t>Click to edit Master title style</a:t>
            </a:r>
          </a:p>
        </p:txBody>
      </p:sp>
      <p:sp>
        <p:nvSpPr>
          <p:cNvPr id="3" name="Text Placeholder 2"/>
          <p:cNvSpPr>
            <a:spLocks noGrp="1"/>
          </p:cNvSpPr>
          <p:nvPr>
            <p:ph type="body" idx="1"/>
          </p:nvPr>
        </p:nvSpPr>
        <p:spPr>
          <a:xfrm>
            <a:off x="831850"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1850" y="2193925"/>
            <a:ext cx="515620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9663" y="2193925"/>
            <a:ext cx="5157787"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BD937-36D5-440B-91A0-6786F6EDBFCD}" type="datetime1">
              <a:rPr lang="en-US" smtClean="0"/>
              <a:t>6/28/2023</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9783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AD020A-2292-4331-AC54-713AADF8BC0C}" type="datetime1">
              <a:rPr lang="en-US" smtClean="0"/>
              <a:t>6/28/2023</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917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9A559-F34C-48D0-A2A2-37B0B078BBAB}" type="datetime1">
              <a:rPr lang="en-US" smtClean="0"/>
              <a:t>6/28/2023</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9156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9AB5B2-44EC-4F73-968D-750C1952CA62}" type="datetime1">
              <a:rPr lang="en-US" smtClean="0"/>
              <a:t>6/28/2023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4725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rtlCol="0"/>
          <a:lstStyle>
            <a:lvl1pPr>
              <a:defRPr>
                <a:solidFill>
                  <a:srgbClr val="FFFEFF"/>
                </a:solidFill>
              </a:defRPr>
            </a:lvl1pPr>
          </a:lstStyle>
          <a:p>
            <a:pPr rtl="0"/>
            <a:r>
              <a:rPr lang="en-GB" noProof="0"/>
              <a:t>Click to edit Master title style</a:t>
            </a:r>
          </a:p>
        </p:txBody>
      </p:sp>
      <p:sp>
        <p:nvSpPr>
          <p:cNvPr id="3" name="Content Placeholder 2"/>
          <p:cNvSpPr>
            <a:spLocks noGrp="1"/>
          </p:cNvSpPr>
          <p:nvPr>
            <p:ph idx="1" hasCustomPrompt="1"/>
          </p:nvPr>
        </p:nvSpPr>
        <p:spPr>
          <a:xfrm>
            <a:off x="5118447" y="803186"/>
            <a:ext cx="6281873" cy="5248622"/>
          </a:xfrm>
        </p:spPr>
        <p:txBody>
          <a:bodyPr rtlCol="0" anchor="ct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78132C54-377C-44F6-80CC-8303565DEDAB}" type="datetime1">
              <a:rPr lang="en-GB" noProof="0" smtClean="0"/>
              <a:t>28/06/2023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3D9984-D554-4F72-BAB6-CB2CCA8D58F4}" type="datetime1">
              <a:rPr lang="en-US" smtClean="0"/>
              <a:t>6/28/2023</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72596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8E9944-B6E8-44FA-B3BC-28C8F3B97A63}"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86429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6BA2A-22AB-40C3-A6FE-08AE8F5EAD50}" type="datetime1">
              <a:rPr lang="en-US" smtClean="0"/>
              <a:t>6/28/2023</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657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rtlCol="0" anchor="b">
            <a:normAutofit/>
          </a:bodyPr>
          <a:lstStyle>
            <a:lvl1pPr algn="ctr">
              <a:defRPr sz="4400">
                <a:solidFill>
                  <a:srgbClr val="FFFEFF"/>
                </a:solidFill>
              </a:defRPr>
            </a:lvl1pPr>
          </a:lstStyle>
          <a:p>
            <a:pPr rtl="0"/>
            <a:r>
              <a:rPr lang="en-GB" noProof="0"/>
              <a:t>Click to edit Master title style</a:t>
            </a:r>
          </a:p>
        </p:txBody>
      </p:sp>
      <p:sp>
        <p:nvSpPr>
          <p:cNvPr id="3" name="Text Placeholder 2"/>
          <p:cNvSpPr>
            <a:spLocks noGrp="1"/>
          </p:cNvSpPr>
          <p:nvPr>
            <p:ph type="body" idx="1" hasCustomPrompt="1"/>
          </p:nvPr>
        </p:nvSpPr>
        <p:spPr>
          <a:xfrm>
            <a:off x="3344215" y="3846851"/>
            <a:ext cx="5490223" cy="1383770"/>
          </a:xfrm>
        </p:spPr>
        <p:txBody>
          <a:bodyPr tIns="0" rtlCol="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4" name="Date Placeholder 3"/>
          <p:cNvSpPr>
            <a:spLocks noGrp="1"/>
          </p:cNvSpPr>
          <p:nvPr>
            <p:ph type="dt" sz="half" idx="10"/>
          </p:nvPr>
        </p:nvSpPr>
        <p:spPr>
          <a:xfrm>
            <a:off x="804672" y="320040"/>
            <a:ext cx="3657600" cy="320040"/>
          </a:xfrm>
        </p:spPr>
        <p:txBody>
          <a:bodyPr rtlCol="0"/>
          <a:lstStyle/>
          <a:p>
            <a:pPr rtl="0"/>
            <a:fld id="{88F151EE-EDA6-41A5-80FF-96B7513F902D}" type="datetime1">
              <a:rPr lang="en-GB" noProof="0" smtClean="0"/>
              <a:t>28/06/2023</a:t>
            </a:fld>
            <a:endParaRPr lang="en-GB" noProof="0"/>
          </a:p>
        </p:txBody>
      </p:sp>
      <p:sp>
        <p:nvSpPr>
          <p:cNvPr id="5" name="Footer Placeholder 4"/>
          <p:cNvSpPr>
            <a:spLocks noGrp="1"/>
          </p:cNvSpPr>
          <p:nvPr>
            <p:ph type="ftr" sz="quarter" idx="11"/>
          </p:nvPr>
        </p:nvSpPr>
        <p:spPr>
          <a:xfrm>
            <a:off x="804672" y="6227064"/>
            <a:ext cx="10588752" cy="320040"/>
          </a:xfrm>
        </p:spPr>
        <p:txBody>
          <a:bodyPr rtlCol="0"/>
          <a:lstStyle>
            <a:lvl1pPr algn="ctr">
              <a:defRPr/>
            </a:lvl1pPr>
          </a:lstStyle>
          <a:p>
            <a:pPr rtl="0"/>
            <a:endParaRPr lang="en-GB" noProof="0"/>
          </a:p>
        </p:txBody>
      </p:sp>
      <p:sp>
        <p:nvSpPr>
          <p:cNvPr id="6" name="Slide Number Placeholder 5"/>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rtlCol="0"/>
          <a:lstStyle>
            <a:lvl1pPr>
              <a:defRPr>
                <a:solidFill>
                  <a:srgbClr val="FFFEFF"/>
                </a:solidFill>
              </a:defRPr>
            </a:lvl1pPr>
          </a:lstStyle>
          <a:p>
            <a:pPr rtl="0"/>
            <a:r>
              <a:rPr lang="en-GB" noProof="0"/>
              <a:t>Click to edit Master title style</a:t>
            </a:r>
          </a:p>
        </p:txBody>
      </p:sp>
      <p:sp>
        <p:nvSpPr>
          <p:cNvPr id="3" name="Content Placeholder 2"/>
          <p:cNvSpPr>
            <a:spLocks noGrp="1"/>
          </p:cNvSpPr>
          <p:nvPr>
            <p:ph sz="half" idx="1" hasCustomPrompt="1"/>
          </p:nvPr>
        </p:nvSpPr>
        <p:spPr>
          <a:xfrm>
            <a:off x="5120878" y="803187"/>
            <a:ext cx="6269591" cy="238265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hasCustomPrompt="1"/>
          </p:nvPr>
        </p:nvSpPr>
        <p:spPr>
          <a:xfrm>
            <a:off x="5118447" y="3672162"/>
            <a:ext cx="6272022" cy="2383586"/>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a:xfrm>
            <a:off x="804672" y="320040"/>
            <a:ext cx="3657600" cy="320040"/>
          </a:xfrm>
        </p:spPr>
        <p:txBody>
          <a:bodyPr rtlCol="0"/>
          <a:lstStyle/>
          <a:p>
            <a:pPr rtl="0"/>
            <a:fld id="{2EEE1B47-AF36-487A-83AD-23D006F7AF76}" type="datetime1">
              <a:rPr lang="en-GB" noProof="0" smtClean="0"/>
              <a:t>28/06/2023</a:t>
            </a:fld>
            <a:endParaRPr lang="en-GB" noProof="0"/>
          </a:p>
        </p:txBody>
      </p:sp>
      <p:sp>
        <p:nvSpPr>
          <p:cNvPr id="6" name="Footer Placeholder 5"/>
          <p:cNvSpPr>
            <a:spLocks noGrp="1"/>
          </p:cNvSpPr>
          <p:nvPr>
            <p:ph type="ftr" sz="quarter" idx="11"/>
          </p:nvPr>
        </p:nvSpPr>
        <p:spPr>
          <a:xfrm>
            <a:off x="804672" y="6227064"/>
            <a:ext cx="10588752" cy="320040"/>
          </a:xfrm>
        </p:spPr>
        <p:txBody>
          <a:bodyPr rtlCol="0"/>
          <a:lstStyle/>
          <a:p>
            <a:pPr rtl="0"/>
            <a:endParaRPr lang="en-GB" noProof="0"/>
          </a:p>
        </p:txBody>
      </p:sp>
      <p:sp>
        <p:nvSpPr>
          <p:cNvPr id="7" name="Slide Number Placeholder 6"/>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rtlCol="0"/>
          <a:lstStyle>
            <a:lvl1pPr>
              <a:defRPr>
                <a:solidFill>
                  <a:srgbClr val="FFFEFF"/>
                </a:solidFill>
              </a:defRPr>
            </a:lvl1pPr>
          </a:lstStyle>
          <a:p>
            <a:pPr rtl="0"/>
            <a:r>
              <a:rPr lang="en-GB" noProof="0"/>
              <a:t>Click to edit Master title style</a:t>
            </a:r>
          </a:p>
        </p:txBody>
      </p:sp>
      <p:sp>
        <p:nvSpPr>
          <p:cNvPr id="3" name="Text Placeholder 2"/>
          <p:cNvSpPr>
            <a:spLocks noGrp="1"/>
          </p:cNvSpPr>
          <p:nvPr>
            <p:ph type="body" idx="1" hasCustomPrompt="1"/>
          </p:nvPr>
        </p:nvSpPr>
        <p:spPr>
          <a:xfrm>
            <a:off x="5125137" y="803185"/>
            <a:ext cx="6265088" cy="685800"/>
          </a:xfrm>
        </p:spPr>
        <p:txBody>
          <a:bodyPr rtlCol="0"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3"/>
          <p:cNvSpPr>
            <a:spLocks noGrp="1"/>
          </p:cNvSpPr>
          <p:nvPr>
            <p:ph sz="half" idx="2" hasCustomPrompt="1"/>
          </p:nvPr>
        </p:nvSpPr>
        <p:spPr>
          <a:xfrm>
            <a:off x="5125305" y="1488985"/>
            <a:ext cx="6264350" cy="1696853"/>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hasCustomPrompt="1"/>
          </p:nvPr>
        </p:nvSpPr>
        <p:spPr>
          <a:xfrm>
            <a:off x="5118653" y="3665887"/>
            <a:ext cx="6264414" cy="685800"/>
          </a:xfrm>
        </p:spPr>
        <p:txBody>
          <a:bodyPr rtlCol="0"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6" name="Content Placeholder 5"/>
          <p:cNvSpPr>
            <a:spLocks noGrp="1"/>
          </p:cNvSpPr>
          <p:nvPr>
            <p:ph sz="quarter" idx="4" hasCustomPrompt="1"/>
          </p:nvPr>
        </p:nvSpPr>
        <p:spPr>
          <a:xfrm>
            <a:off x="5118447" y="4351687"/>
            <a:ext cx="6265588" cy="170406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a:xfrm>
            <a:off x="804672" y="320040"/>
            <a:ext cx="3657600" cy="320040"/>
          </a:xfrm>
        </p:spPr>
        <p:txBody>
          <a:bodyPr rtlCol="0"/>
          <a:lstStyle/>
          <a:p>
            <a:pPr rtl="0"/>
            <a:fld id="{8825F1D6-AE3F-48D3-BC73-46F13CBA98B1}" type="datetime1">
              <a:rPr lang="en-GB" noProof="0" smtClean="0"/>
              <a:t>28/06/2023</a:t>
            </a:fld>
            <a:endParaRPr lang="en-GB" noProof="0"/>
          </a:p>
        </p:txBody>
      </p:sp>
      <p:sp>
        <p:nvSpPr>
          <p:cNvPr id="8" name="Footer Placeholder 7"/>
          <p:cNvSpPr>
            <a:spLocks noGrp="1"/>
          </p:cNvSpPr>
          <p:nvPr>
            <p:ph type="ftr" sz="quarter" idx="11"/>
          </p:nvPr>
        </p:nvSpPr>
        <p:spPr>
          <a:xfrm>
            <a:off x="804672" y="6227064"/>
            <a:ext cx="10588752" cy="320040"/>
          </a:xfrm>
        </p:spPr>
        <p:txBody>
          <a:bodyPr rtlCol="0"/>
          <a:lstStyle/>
          <a:p>
            <a:pPr rtl="0"/>
            <a:endParaRPr lang="en-GB" noProof="0"/>
          </a:p>
        </p:txBody>
      </p:sp>
      <p:sp>
        <p:nvSpPr>
          <p:cNvPr id="9" name="Slide Number Placeholder 8"/>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rtlCol="0"/>
          <a:lstStyle>
            <a:lvl1pPr>
              <a:defRPr>
                <a:solidFill>
                  <a:srgbClr val="FFFEFF"/>
                </a:solidFill>
              </a:defRPr>
            </a:lvl1pPr>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4E7F6F7C-B6FA-46D0-A968-88EEC1993D68}" type="datetime1">
              <a:rPr lang="en-GB" noProof="0" smtClean="0"/>
              <a:t>28/06/2023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rtlCol="0"/>
          <a:lstStyle/>
          <a:p>
            <a:pPr rtl="0"/>
            <a:fld id="{57972D4B-B38F-443F-A195-F14141166986}" type="datetime1">
              <a:rPr lang="en-GB" noProof="0" smtClean="0"/>
              <a:t>28/06/2023</a:t>
            </a:fld>
            <a:endParaRPr lang="en-GB" noProof="0"/>
          </a:p>
        </p:txBody>
      </p:sp>
      <p:sp>
        <p:nvSpPr>
          <p:cNvPr id="3" name="Footer Placeholder 2"/>
          <p:cNvSpPr>
            <a:spLocks noGrp="1"/>
          </p:cNvSpPr>
          <p:nvPr>
            <p:ph type="ftr" sz="quarter" idx="11"/>
          </p:nvPr>
        </p:nvSpPr>
        <p:spPr>
          <a:xfrm>
            <a:off x="804672" y="6227064"/>
            <a:ext cx="10588752" cy="320040"/>
          </a:xfrm>
        </p:spPr>
        <p:txBody>
          <a:bodyPr rtlCol="0"/>
          <a:lstStyle/>
          <a:p>
            <a:pPr rtl="0"/>
            <a:endParaRPr lang="en-GB" noProof="0"/>
          </a:p>
        </p:txBody>
      </p:sp>
      <p:sp>
        <p:nvSpPr>
          <p:cNvPr id="4" name="Slide Number Placeholder 3"/>
          <p:cNvSpPr>
            <a:spLocks noGrp="1"/>
          </p:cNvSpPr>
          <p:nvPr>
            <p:ph type="sldNum" sz="quarter" idx="12"/>
          </p:nvPr>
        </p:nvSpPr>
        <p:spPr>
          <a:xfrm>
            <a:off x="10469880"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rtlCol="0" anchor="b">
            <a:noAutofit/>
          </a:bodyPr>
          <a:lstStyle>
            <a:lvl1pPr algn="ctr">
              <a:defRPr sz="3200">
                <a:solidFill>
                  <a:srgbClr val="FFFEFF"/>
                </a:solidFill>
              </a:defRPr>
            </a:lvl1pPr>
          </a:lstStyle>
          <a:p>
            <a:pPr rtl="0"/>
            <a:r>
              <a:rPr lang="en-GB" noProof="0"/>
              <a:t>Click to edit Master title style</a:t>
            </a:r>
          </a:p>
        </p:txBody>
      </p:sp>
      <p:sp>
        <p:nvSpPr>
          <p:cNvPr id="3" name="Content Placeholder 2"/>
          <p:cNvSpPr>
            <a:spLocks noGrp="1"/>
          </p:cNvSpPr>
          <p:nvPr>
            <p:ph idx="1" hasCustomPrompt="1"/>
          </p:nvPr>
        </p:nvSpPr>
        <p:spPr>
          <a:xfrm>
            <a:off x="5109983" y="802809"/>
            <a:ext cx="6275035" cy="5249940"/>
          </a:xfrm>
        </p:spPr>
        <p:txBody>
          <a:bodyPr rtlCol="0" anchor="ct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hasCustomPrompt="1"/>
          </p:nvPr>
        </p:nvSpPr>
        <p:spPr>
          <a:xfrm>
            <a:off x="888631" y="3580186"/>
            <a:ext cx="3501197" cy="1221164"/>
          </a:xfrm>
        </p:spPr>
        <p:txBody>
          <a:bodyPr rtlCol="0"/>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p:cNvSpPr>
            <a:spLocks noGrp="1"/>
          </p:cNvSpPr>
          <p:nvPr>
            <p:ph type="dt" sz="half" idx="10"/>
          </p:nvPr>
        </p:nvSpPr>
        <p:spPr/>
        <p:txBody>
          <a:bodyPr rtlCol="0"/>
          <a:lstStyle/>
          <a:p>
            <a:pPr rtl="0"/>
            <a:fld id="{3E01A9D8-4568-4437-AD87-917A5FF652A8}" type="datetime1">
              <a:rPr lang="en-GB" noProof="0" smtClean="0"/>
              <a:t>28/06/2023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2" name="Title 1"/>
          <p:cNvSpPr>
            <a:spLocks noGrp="1"/>
          </p:cNvSpPr>
          <p:nvPr>
            <p:ph type="title"/>
          </p:nvPr>
        </p:nvSpPr>
        <p:spPr>
          <a:xfrm>
            <a:off x="885443" y="2360255"/>
            <a:ext cx="5776646" cy="1178032"/>
          </a:xfrm>
        </p:spPr>
        <p:txBody>
          <a:bodyPr bIns="0" rtlCol="0" anchor="b">
            <a:normAutofit/>
          </a:bodyPr>
          <a:lstStyle>
            <a:lvl1pPr>
              <a:defRPr sz="3600">
                <a:solidFill>
                  <a:srgbClr val="FFFEFF"/>
                </a:solidFill>
              </a:defRPr>
            </a:lvl1pPr>
          </a:lstStyle>
          <a:p>
            <a:pPr rtl="0"/>
            <a:r>
              <a:rPr lang="en-GB" noProof="0"/>
              <a:t>Click to edit Master title style</a:t>
            </a:r>
          </a:p>
        </p:txBody>
      </p:sp>
      <p:sp>
        <p:nvSpPr>
          <p:cNvPr id="4" name="Text Placeholder 3"/>
          <p:cNvSpPr>
            <a:spLocks noGrp="1"/>
          </p:cNvSpPr>
          <p:nvPr>
            <p:ph type="body" sz="half" idx="2" hasCustomPrompt="1"/>
          </p:nvPr>
        </p:nvSpPr>
        <p:spPr>
          <a:xfrm>
            <a:off x="885443" y="3545012"/>
            <a:ext cx="5776646" cy="1274198"/>
          </a:xfrm>
        </p:spPr>
        <p:txBody>
          <a:bodyPr rtlCol="0">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5" name="Date Placeholder 4"/>
          <p:cNvSpPr>
            <a:spLocks noGrp="1"/>
          </p:cNvSpPr>
          <p:nvPr>
            <p:ph type="dt" sz="half" idx="10"/>
          </p:nvPr>
        </p:nvSpPr>
        <p:spPr>
          <a:xfrm>
            <a:off x="804672" y="320040"/>
            <a:ext cx="3657600" cy="320040"/>
          </a:xfrm>
        </p:spPr>
        <p:txBody>
          <a:bodyPr rtlCol="0"/>
          <a:lstStyle/>
          <a:p>
            <a:pPr rtl="0"/>
            <a:fld id="{18DD7E9E-9E71-4FC6-9C52-F0D5B94E0CBD}" type="datetime1">
              <a:rPr lang="en-GB" noProof="0" smtClean="0"/>
              <a:t>28/06/2023</a:t>
            </a:fld>
            <a:endParaRPr lang="en-GB" noProof="0"/>
          </a:p>
        </p:txBody>
      </p:sp>
      <p:sp>
        <p:nvSpPr>
          <p:cNvPr id="6" name="Footer Placeholder 5"/>
          <p:cNvSpPr>
            <a:spLocks noGrp="1"/>
          </p:cNvSpPr>
          <p:nvPr>
            <p:ph type="ftr" sz="quarter" idx="11"/>
          </p:nvPr>
        </p:nvSpPr>
        <p:spPr>
          <a:xfrm>
            <a:off x="804672" y="6227064"/>
            <a:ext cx="5942203" cy="320040"/>
          </a:xfrm>
        </p:spPr>
        <p:txBody>
          <a:bodyPr rtlCol="0"/>
          <a:lstStyle/>
          <a:p>
            <a:pPr rtl="0"/>
            <a:endParaRPr lang="en-GB" noProof="0"/>
          </a:p>
        </p:txBody>
      </p:sp>
      <p:sp>
        <p:nvSpPr>
          <p:cNvPr id="7" name="Slide Number Placeholder 6"/>
          <p:cNvSpPr>
            <a:spLocks noGrp="1"/>
          </p:cNvSpPr>
          <p:nvPr>
            <p:ph type="sldNum" sz="quarter" idx="12"/>
          </p:nvPr>
        </p:nvSpPr>
        <p:spPr>
          <a:xfrm>
            <a:off x="5828377" y="320040"/>
            <a:ext cx="914400" cy="320040"/>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pPr rtl="0"/>
            <a:r>
              <a:rPr lang="en-GB" noProof="0"/>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pPr rtl="0"/>
            <a:fld id="{58F5BFF4-71AD-411B-9643-1BACC007E75D}" type="datetime1">
              <a:rPr lang="en-GB" noProof="0" smtClean="0"/>
              <a:t>28/06/2023</a:t>
            </a:fld>
            <a:endParaRPr lang="en-GB" noProof="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rtl="0"/>
            <a:endParaRPr lang="en-GB" noProof="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6D22F896-40B5-4ADD-8801-0D06FADFA095}" type="slidenum">
              <a:rPr lang="en-GB" noProof="0" smtClean="0"/>
              <a:pPr/>
              <a:t>‹#›</a:t>
            </a:fld>
            <a:endParaRPr lang="en-GB"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accent3">
              <a:lumMod val="20000"/>
              <a:lumOff val="80000"/>
              <a:alpha val="80000"/>
            </a:schemeClr>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a:solidFill>
            <a:schemeClr val="accent3">
              <a:lumMod val="20000"/>
              <a:lumOff val="80000"/>
              <a:alpha val="80000"/>
            </a:schemeClr>
          </a:solidFill>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solidFill>
              </a:defRPr>
            </a:lvl1pPr>
          </a:lstStyle>
          <a:p>
            <a:fld id="{ABCC73E2-E386-4A38-B838-238D9BA645F8}" type="datetime1">
              <a:rPr lang="en-US" smtClean="0"/>
              <a:pPr/>
              <a:t>6/28/2023</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620502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b="0" kern="1200" cap="none" spc="0">
          <a:ln w="0"/>
          <a:solidFill>
            <a:schemeClr val="tx2">
              <a:lumMod val="50000"/>
            </a:schemeClr>
          </a:solidFill>
          <a:effectLst>
            <a:outerShdw blurRad="38100" dist="19050" dir="2700000" algn="tl" rotWithShape="0">
              <a:schemeClr val="tx1">
                <a:alpha val="40000"/>
              </a:schemeClr>
            </a:outerShdw>
          </a:effectLst>
          <a:latin typeface="+mj-lt"/>
          <a:ea typeface="+mj-ea"/>
          <a:cs typeface="+mj-cs"/>
        </a:defRPr>
      </a:lvl1pPr>
    </p:titleStyle>
    <p:bodyStyle>
      <a:lvl1pPr marL="2286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Clr>
          <a:schemeClr val="tx2">
            <a:lumMod val="75000"/>
          </a:schemeClr>
        </a:buClr>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youtu.be/qjGVLvpWSOs"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youtu.be/czTQyUKAWKM"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r__Dk4oWGJQ"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CkQ3BxaAmw0"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8VfYKmJkxl0"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youtu.be/UYaIQNjAX_8"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w0v_pu6miJ8"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eoTpdTU8nTA"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2LMn5MS8_Ag" TargetMode="External"/><Relationship Id="rId2" Type="http://schemas.openxmlformats.org/officeDocument/2006/relationships/hyperlink" Target="https://youtu.be/e0tRDhEmdO4" TargetMode="Externa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youtu.be/3ToL7p6HL3Q"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utu.be/HnVnS6dtpXs"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56GRSGxe5nI"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An4SNq-DvU0"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youtu.be/k8JwihcysWo"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youtu.be/_4AcjvsVn5k"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WsqK1mCGeY"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WsqK1mCGeY"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youtu.be/C7HL5wYqAbU"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tafqaf3myjk"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youtu.be/IpWoSDsUJu8"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youtu.be/jDXBnS8mZ0E"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youtu.be/MfM7Y9Pcdzw"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youtu.be/qvyijUMqp_U"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youtu.be/T1Ond-OwgU8"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youtu.be/-tJYN-eG1zk"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youtu.be/iYYRH4apXDo"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youtu.be/PcDVH8DiBnM"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youtu.be/-arJlV12Icc"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IyFpZ5MZ7kk"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youtu.be/4069PUk3aM0"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youtu.be/BDX8eTORFCo"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youtu.be/Dc3AovUZgvo"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P5UL1kh9qcM"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VwK5wPXJ7e0"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ngFDy52eCZY"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ROd8bemv0bI"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99tCg596QSc"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1" name="Rectangle 180">
            <a:extLst>
              <a:ext uri="{FF2B5EF4-FFF2-40B4-BE49-F238E27FC236}">
                <a16:creationId xmlns:a16="http://schemas.microsoft.com/office/drawing/2014/main" id="{9499C9FE-4B17-4937-9EB8-3E1A97E32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nvGrpSpPr>
          <p:cNvPr id="183" name="Group 182">
            <a:extLst>
              <a:ext uri="{FF2B5EF4-FFF2-40B4-BE49-F238E27FC236}">
                <a16:creationId xmlns:a16="http://schemas.microsoft.com/office/drawing/2014/main" id="{BA1AA859-8E3B-49BF-83F6-ADF050A2C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84" name="Freeform 5">
              <a:extLst>
                <a:ext uri="{FF2B5EF4-FFF2-40B4-BE49-F238E27FC236}">
                  <a16:creationId xmlns:a16="http://schemas.microsoft.com/office/drawing/2014/main" id="{EA5E9A71-2A94-4FAA-859F-1930C2E91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85" name="Freeform 6">
              <a:extLst>
                <a:ext uri="{FF2B5EF4-FFF2-40B4-BE49-F238E27FC236}">
                  <a16:creationId xmlns:a16="http://schemas.microsoft.com/office/drawing/2014/main" id="{15C43A1A-EE63-4F18-BA50-6BCC0C5FB0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86" name="Freeform 7">
              <a:extLst>
                <a:ext uri="{FF2B5EF4-FFF2-40B4-BE49-F238E27FC236}">
                  <a16:creationId xmlns:a16="http://schemas.microsoft.com/office/drawing/2014/main" id="{D20E631E-2C68-4E27-B833-094ECE5095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87" name="Freeform 8">
              <a:extLst>
                <a:ext uri="{FF2B5EF4-FFF2-40B4-BE49-F238E27FC236}">
                  <a16:creationId xmlns:a16="http://schemas.microsoft.com/office/drawing/2014/main" id="{2446723A-FC6F-4012-8557-06069FA13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88" name="Freeform 9">
              <a:extLst>
                <a:ext uri="{FF2B5EF4-FFF2-40B4-BE49-F238E27FC236}">
                  <a16:creationId xmlns:a16="http://schemas.microsoft.com/office/drawing/2014/main" id="{7F3D87D4-252C-4471-A220-28B58BF439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89" name="Freeform 10">
              <a:extLst>
                <a:ext uri="{FF2B5EF4-FFF2-40B4-BE49-F238E27FC236}">
                  <a16:creationId xmlns:a16="http://schemas.microsoft.com/office/drawing/2014/main" id="{054B916A-0FD0-4006-BD6C-9D29CA03A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90" name="Freeform 11">
              <a:extLst>
                <a:ext uri="{FF2B5EF4-FFF2-40B4-BE49-F238E27FC236}">
                  <a16:creationId xmlns:a16="http://schemas.microsoft.com/office/drawing/2014/main" id="{2133C3B4-D163-43CB-B3FC-A1B9A1DC38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191" name="Freeform 12">
              <a:extLst>
                <a:ext uri="{FF2B5EF4-FFF2-40B4-BE49-F238E27FC236}">
                  <a16:creationId xmlns:a16="http://schemas.microsoft.com/office/drawing/2014/main" id="{44DECBCA-815C-4296-B4DA-F12AD81F2D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46" name="Freeform 13">
              <a:extLst>
                <a:ext uri="{FF2B5EF4-FFF2-40B4-BE49-F238E27FC236}">
                  <a16:creationId xmlns:a16="http://schemas.microsoft.com/office/drawing/2014/main" id="{B6C3CA6F-2113-4095-B77D-19519074C1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47" name="Freeform 14">
              <a:extLst>
                <a:ext uri="{FF2B5EF4-FFF2-40B4-BE49-F238E27FC236}">
                  <a16:creationId xmlns:a16="http://schemas.microsoft.com/office/drawing/2014/main" id="{6A23EEC5-4C2F-4460-B6F6-A6852C46F1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48" name="Freeform 15">
              <a:extLst>
                <a:ext uri="{FF2B5EF4-FFF2-40B4-BE49-F238E27FC236}">
                  <a16:creationId xmlns:a16="http://schemas.microsoft.com/office/drawing/2014/main" id="{9CAEC751-845A-4873-BCB3-29B7EF60F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49" name="Freeform 16">
              <a:extLst>
                <a:ext uri="{FF2B5EF4-FFF2-40B4-BE49-F238E27FC236}">
                  <a16:creationId xmlns:a16="http://schemas.microsoft.com/office/drawing/2014/main" id="{FA38FC93-11A4-4EB5-BC13-85FB353CD1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0" name="Freeform 17">
              <a:extLst>
                <a:ext uri="{FF2B5EF4-FFF2-40B4-BE49-F238E27FC236}">
                  <a16:creationId xmlns:a16="http://schemas.microsoft.com/office/drawing/2014/main" id="{B5B6AC4D-E640-47F2-AA5A-9F9A1DB88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1" name="Freeform 18">
              <a:extLst>
                <a:ext uri="{FF2B5EF4-FFF2-40B4-BE49-F238E27FC236}">
                  <a16:creationId xmlns:a16="http://schemas.microsoft.com/office/drawing/2014/main" id="{962630FB-473F-4D83-8B9F-EC52E31CA5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2" name="Freeform 19">
              <a:extLst>
                <a:ext uri="{FF2B5EF4-FFF2-40B4-BE49-F238E27FC236}">
                  <a16:creationId xmlns:a16="http://schemas.microsoft.com/office/drawing/2014/main" id="{035721E2-E73B-4E57-92E2-DE71F0D17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3" name="Freeform 20">
              <a:extLst>
                <a:ext uri="{FF2B5EF4-FFF2-40B4-BE49-F238E27FC236}">
                  <a16:creationId xmlns:a16="http://schemas.microsoft.com/office/drawing/2014/main" id="{3071D074-66CD-4273-AF66-207364BA3E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4" name="Freeform 21">
              <a:extLst>
                <a:ext uri="{FF2B5EF4-FFF2-40B4-BE49-F238E27FC236}">
                  <a16:creationId xmlns:a16="http://schemas.microsoft.com/office/drawing/2014/main" id="{4197CB22-95EA-4E41-94A6-6BCE8C0278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5" name="Freeform 22">
              <a:extLst>
                <a:ext uri="{FF2B5EF4-FFF2-40B4-BE49-F238E27FC236}">
                  <a16:creationId xmlns:a16="http://schemas.microsoft.com/office/drawing/2014/main" id="{622F5B4E-EBC2-4021-A986-B40B49442B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sp>
          <p:nvSpPr>
            <p:cNvPr id="256" name="Freeform 23">
              <a:extLst>
                <a:ext uri="{FF2B5EF4-FFF2-40B4-BE49-F238E27FC236}">
                  <a16:creationId xmlns:a16="http://schemas.microsoft.com/office/drawing/2014/main" id="{A1450C78-508B-412D-8354-C6AE7E9F9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en-GB"/>
            </a:p>
          </p:txBody>
        </p:sp>
      </p:grpSp>
      <p:grpSp>
        <p:nvGrpSpPr>
          <p:cNvPr id="258" name="Group 257">
            <a:extLst>
              <a:ext uri="{FF2B5EF4-FFF2-40B4-BE49-F238E27FC236}">
                <a16:creationId xmlns:a16="http://schemas.microsoft.com/office/drawing/2014/main" id="{0D2C6055-EB42-4E7C-B358-308A54C713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259" name="Rectangle 258">
              <a:extLst>
                <a:ext uri="{FF2B5EF4-FFF2-40B4-BE49-F238E27FC236}">
                  <a16:creationId xmlns:a16="http://schemas.microsoft.com/office/drawing/2014/main" id="{8A0384A8-C4E8-407C-BD44-2B989327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0" name="Isosceles Triangle 39">
              <a:extLst>
                <a:ext uri="{FF2B5EF4-FFF2-40B4-BE49-F238E27FC236}">
                  <a16:creationId xmlns:a16="http://schemas.microsoft.com/office/drawing/2014/main" id="{B7F9FA9E-2650-4B17-BA91-C12C0C5F9D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1" name="Rectangle 260">
              <a:extLst>
                <a:ext uri="{FF2B5EF4-FFF2-40B4-BE49-F238E27FC236}">
                  <a16:creationId xmlns:a16="http://schemas.microsoft.com/office/drawing/2014/main" id="{E96B943E-BAEE-4DC2-87CB-78F6E433D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895415" y="2075504"/>
            <a:ext cx="3654569" cy="3257433"/>
          </a:xfrm>
        </p:spPr>
        <p:txBody>
          <a:bodyPr rtlCol="0">
            <a:normAutofit/>
          </a:bodyPr>
          <a:lstStyle/>
          <a:p>
            <a:pPr rtl="0"/>
            <a:r>
              <a:rPr lang="en-GB" b="1" dirty="0">
                <a:latin typeface="Comic Sans MS" panose="030F0702030302020204" pitchFamily="66" charset="0"/>
              </a:rPr>
              <a:t>Assembly Music years 1 and 2</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128182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fontScale="92500" lnSpcReduction="20000"/>
          </a:bodyPr>
          <a:lstStyle/>
          <a:p>
            <a:r>
              <a:rPr lang="en-GB" sz="2800" b="1" dirty="0"/>
              <a:t>Kumar </a:t>
            </a:r>
            <a:r>
              <a:rPr lang="en-GB" sz="2800" b="1" dirty="0" err="1"/>
              <a:t>Gandharva</a:t>
            </a:r>
            <a:endParaRPr lang="en-GB" sz="2800" b="1" dirty="0"/>
          </a:p>
          <a:p>
            <a:r>
              <a:rPr lang="en-GB" sz="2800" b="1" dirty="0" err="1"/>
              <a:t>Deepki</a:t>
            </a:r>
            <a:r>
              <a:rPr lang="en-GB" sz="2800" b="1" dirty="0"/>
              <a:t> </a:t>
            </a:r>
            <a:r>
              <a:rPr lang="en-GB" sz="2800" b="1" dirty="0" err="1"/>
              <a:t>Jyot</a:t>
            </a:r>
            <a:r>
              <a:rPr lang="en-GB" sz="2800" b="1" dirty="0"/>
              <a:t> </a:t>
            </a:r>
            <a:r>
              <a:rPr lang="en-GB" sz="2800" b="1" dirty="0" err="1"/>
              <a:t>Jale</a:t>
            </a:r>
            <a:endParaRPr lang="en-GB" sz="2800" b="1" dirty="0"/>
          </a:p>
          <a:p>
            <a:pPr lvl="0" algn="l" eaLnBrk="0" fontAlgn="base" hangingPunct="0">
              <a:lnSpc>
                <a:spcPct val="100000"/>
              </a:lnSpc>
              <a:spcBef>
                <a:spcPct val="0"/>
              </a:spcBef>
              <a:spcAft>
                <a:spcPct val="0"/>
              </a:spcAft>
            </a:pPr>
            <a:r>
              <a:rPr lang="en-GB" sz="2800" dirty="0"/>
              <a:t>8 April 1924 – 12 January 1992</a:t>
            </a:r>
            <a:endParaRPr lang="en-US" altLang="en-US" sz="2800" dirty="0">
              <a:latin typeface="Arial" panose="020B0604020202020204" pitchFamily="34" charset="0"/>
            </a:endParaRPr>
          </a:p>
        </p:txBody>
      </p:sp>
      <p:sp>
        <p:nvSpPr>
          <p:cNvPr id="7" name="Subtitle 2"/>
          <p:cNvSpPr txBox="1">
            <a:spLocks/>
          </p:cNvSpPr>
          <p:nvPr/>
        </p:nvSpPr>
        <p:spPr>
          <a:xfrm>
            <a:off x="5711686" y="1068111"/>
            <a:ext cx="6480313" cy="4636950"/>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dirty="0"/>
              <a:t>Kumar was an Indian classical singer, well known for his unique vocal style and his refusal to be bound by the tradition of any gharana</a:t>
            </a:r>
          </a:p>
          <a:p>
            <a:pPr algn="l"/>
            <a:r>
              <a:rPr lang="en-GB" u="sng" dirty="0">
                <a:hlinkClick r:id="rId2"/>
              </a:rPr>
              <a:t>https://youtu.be/qjGVLvpWSOs</a:t>
            </a:r>
            <a:endParaRPr lang="en-GB" dirty="0"/>
          </a:p>
          <a:p>
            <a:pPr algn="l"/>
            <a:endParaRPr lang="en-GB" sz="3600" dirty="0"/>
          </a:p>
          <a:p>
            <a:pPr algn="l"/>
            <a:endParaRPr lang="en-GB" sz="36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307975" y="432262"/>
            <a:ext cx="4701347" cy="3583147"/>
          </a:xfrm>
          <a:prstGeom prst="rect">
            <a:avLst/>
          </a:prstGeom>
        </p:spPr>
      </p:pic>
    </p:spTree>
    <p:extLst>
      <p:ext uri="{BB962C8B-B14F-4D97-AF65-F5344CB8AC3E}">
        <p14:creationId xmlns:p14="http://schemas.microsoft.com/office/powerpoint/2010/main" val="288010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2D303-A036-46BC-B387-6A30D40DF93C}"/>
              </a:ext>
            </a:extLst>
          </p:cNvPr>
          <p:cNvSpPr>
            <a:spLocks noGrp="1"/>
          </p:cNvSpPr>
          <p:nvPr>
            <p:ph type="title"/>
          </p:nvPr>
        </p:nvSpPr>
        <p:spPr>
          <a:xfrm>
            <a:off x="838200" y="124691"/>
            <a:ext cx="10515600" cy="1565997"/>
          </a:xfrm>
        </p:spPr>
        <p:txBody>
          <a:bodyPr>
            <a:normAutofit fontScale="90000"/>
          </a:bodyPr>
          <a:lstStyle/>
          <a:p>
            <a:br>
              <a:rPr lang="en-GB" sz="40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GB" sz="40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Jurassic World Evolution - All 48 Dinosaurs</a:t>
            </a:r>
            <a:br>
              <a:rPr lang="en-GB" sz="40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GB"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https://youtu.be/czTQyUKAWKM</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9408AD97-F575-473F-B154-CDC24BAAA00A}"/>
              </a:ext>
            </a:extLst>
          </p:cNvPr>
          <p:cNvSpPr>
            <a:spLocks noGrp="1"/>
          </p:cNvSpPr>
          <p:nvPr>
            <p:ph idx="1"/>
          </p:nvPr>
        </p:nvSpPr>
        <p:spPr>
          <a:xfrm>
            <a:off x="266007" y="1825625"/>
            <a:ext cx="11671069" cy="4907684"/>
          </a:xfrm>
          <a:solidFill>
            <a:srgbClr val="92D050">
              <a:alpha val="80000"/>
            </a:srgbClr>
          </a:solidFill>
        </p:spPr>
        <p:txBody>
          <a:bodyPr>
            <a:normAutofit fontScale="85000" lnSpcReduction="20000"/>
          </a:bodyPr>
          <a:lstStyle/>
          <a:p>
            <a:r>
              <a:rPr lang="en-US" dirty="0"/>
              <a:t>Some Facts about dinosaurs:</a:t>
            </a:r>
          </a:p>
          <a:p>
            <a:r>
              <a:rPr lang="en-US" b="1" i="0" dirty="0">
                <a:solidFill>
                  <a:srgbClr val="24292E"/>
                </a:solidFill>
                <a:effectLst/>
                <a:latin typeface="Lato" panose="020F0502020204030203" pitchFamily="34" charset="0"/>
              </a:rPr>
              <a:t>1. The word </a:t>
            </a:r>
            <a:r>
              <a:rPr lang="en-US" b="1" i="1" dirty="0">
                <a:solidFill>
                  <a:srgbClr val="24292E"/>
                </a:solidFill>
                <a:effectLst/>
                <a:latin typeface="inherit"/>
              </a:rPr>
              <a:t>dinosaur</a:t>
            </a:r>
            <a:r>
              <a:rPr lang="en-US" b="1" i="0" dirty="0">
                <a:solidFill>
                  <a:srgbClr val="24292E"/>
                </a:solidFill>
                <a:effectLst/>
                <a:latin typeface="Lato" panose="020F0502020204030203" pitchFamily="34" charset="0"/>
              </a:rPr>
              <a:t> comes from the Greek language.</a:t>
            </a:r>
          </a:p>
          <a:p>
            <a:r>
              <a:rPr lang="en-US" b="0" i="0" dirty="0">
                <a:solidFill>
                  <a:srgbClr val="2F303A"/>
                </a:solidFill>
                <a:effectLst/>
                <a:latin typeface="Lato" panose="020F0502020204030203" pitchFamily="34" charset="0"/>
              </a:rPr>
              <a:t>Coined by English paleontologist Richard Owen in 1842, the word </a:t>
            </a:r>
            <a:r>
              <a:rPr lang="en-US" b="0" i="1" dirty="0">
                <a:solidFill>
                  <a:srgbClr val="2F303A"/>
                </a:solidFill>
                <a:effectLst/>
                <a:latin typeface="Lato" panose="020F0502020204030203" pitchFamily="34" charset="0"/>
              </a:rPr>
              <a:t>dinosaur</a:t>
            </a:r>
            <a:r>
              <a:rPr lang="en-US" b="0" i="0" dirty="0">
                <a:solidFill>
                  <a:srgbClr val="2F303A"/>
                </a:solidFill>
                <a:effectLst/>
                <a:latin typeface="Lato" panose="020F0502020204030203" pitchFamily="34" charset="0"/>
              </a:rPr>
              <a:t> means “terrible lizard,” but it’s not because they are scary—it refers to their enormous size! </a:t>
            </a:r>
          </a:p>
          <a:p>
            <a:r>
              <a:rPr lang="en-US" b="1" i="0" dirty="0">
                <a:solidFill>
                  <a:srgbClr val="24292E"/>
                </a:solidFill>
                <a:effectLst/>
                <a:latin typeface="Lato" panose="020F0502020204030203" pitchFamily="34" charset="0"/>
              </a:rPr>
              <a:t>2. Dinosaurs ruled the Earth for more than 150 million years.</a:t>
            </a:r>
          </a:p>
          <a:p>
            <a:r>
              <a:rPr lang="en-US" b="0" i="0" dirty="0">
                <a:solidFill>
                  <a:srgbClr val="2F303A"/>
                </a:solidFill>
                <a:effectLst/>
                <a:latin typeface="Lato" panose="020F0502020204030203" pitchFamily="34" charset="0"/>
              </a:rPr>
              <a:t>The lizard-like reptiles were the predominant animals on this planet, and some of them remain the largest, most terrifying creatures to ever exist! Beginning about 230 million years ago, dinosaurs roamed the planet from the Triassic period through the Jurassic period until the end of the Cretaceous period around 65 million years ago.</a:t>
            </a:r>
          </a:p>
          <a:p>
            <a:r>
              <a:rPr lang="en-US" b="1" i="0" dirty="0">
                <a:solidFill>
                  <a:srgbClr val="24292E"/>
                </a:solidFill>
                <a:effectLst/>
                <a:latin typeface="Lato" panose="020F0502020204030203" pitchFamily="34" charset="0"/>
              </a:rPr>
              <a:t>3. Dinosaurs became extinct about 65.5 million years ago.</a:t>
            </a:r>
          </a:p>
          <a:p>
            <a:r>
              <a:rPr lang="en-US" b="0" i="0" dirty="0">
                <a:solidFill>
                  <a:srgbClr val="2F303A"/>
                </a:solidFill>
                <a:effectLst/>
                <a:latin typeface="Lato" panose="020F0502020204030203" pitchFamily="34" charset="0"/>
              </a:rPr>
              <a:t>No one is exactly sure why the dinosaurs died out. Some believe the climate became too hot or cold for them to exist. Others say that a huge asteroid collided with Earth—if this was true, why did some species, including the ancestors of frogs, turtles, and even birds, survive? It’s a mystery!  </a:t>
            </a:r>
            <a:endParaRPr lang="en-GB" dirty="0"/>
          </a:p>
        </p:txBody>
      </p:sp>
    </p:spTree>
    <p:extLst>
      <p:ext uri="{BB962C8B-B14F-4D97-AF65-F5344CB8AC3E}">
        <p14:creationId xmlns:p14="http://schemas.microsoft.com/office/powerpoint/2010/main" val="418490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fontScale="85000" lnSpcReduction="10000"/>
          </a:bodyPr>
          <a:lstStyle/>
          <a:p>
            <a:r>
              <a:rPr lang="en-GB" sz="2800" b="1" dirty="0" err="1"/>
              <a:t>Edvard</a:t>
            </a:r>
            <a:r>
              <a:rPr lang="en-GB" sz="2800" b="1" dirty="0"/>
              <a:t> </a:t>
            </a:r>
            <a:r>
              <a:rPr lang="en-GB" sz="2800" b="1" dirty="0" err="1"/>
              <a:t>Hagerup</a:t>
            </a:r>
            <a:r>
              <a:rPr lang="en-GB" sz="2800" b="1" dirty="0"/>
              <a:t> Grieg</a:t>
            </a:r>
          </a:p>
          <a:p>
            <a:r>
              <a:rPr lang="en-GB" sz="2800" b="1" dirty="0"/>
              <a:t>In the hall of the mountain king</a:t>
            </a:r>
          </a:p>
          <a:p>
            <a:r>
              <a:rPr lang="en-GB" dirty="0"/>
              <a:t>15 June 1843 – 4 September 1907</a:t>
            </a:r>
            <a:endParaRPr lang="en-GB" sz="2800" b="1" dirty="0"/>
          </a:p>
        </p:txBody>
      </p:sp>
      <p:sp>
        <p:nvSpPr>
          <p:cNvPr id="7" name="Subtitle 2"/>
          <p:cNvSpPr txBox="1">
            <a:spLocks/>
          </p:cNvSpPr>
          <p:nvPr/>
        </p:nvSpPr>
        <p:spPr>
          <a:xfrm>
            <a:off x="5163190" y="312738"/>
            <a:ext cx="6857014" cy="5392323"/>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0" i="0" dirty="0">
                <a:solidFill>
                  <a:srgbClr val="222222"/>
                </a:solidFill>
                <a:effectLst/>
                <a:latin typeface="Helvetica Neue"/>
              </a:rPr>
              <a:t>Grieg was a Norwegian </a:t>
            </a:r>
            <a:r>
              <a:rPr lang="en-US" sz="2800" dirty="0">
                <a:latin typeface="Helvetica Neue"/>
              </a:rPr>
              <a:t>composer</a:t>
            </a:r>
            <a:r>
              <a:rPr lang="en-US" sz="2800" b="0" i="0" dirty="0">
                <a:solidFill>
                  <a:srgbClr val="222222"/>
                </a:solidFill>
                <a:effectLst/>
                <a:latin typeface="Helvetica Neue"/>
              </a:rPr>
              <a:t> and </a:t>
            </a:r>
            <a:r>
              <a:rPr lang="en-US" sz="2800" dirty="0">
                <a:latin typeface="Helvetica Neue"/>
              </a:rPr>
              <a:t>pianist</a:t>
            </a:r>
            <a:r>
              <a:rPr lang="en-US" sz="2800" b="0" i="0" dirty="0">
                <a:effectLst/>
                <a:latin typeface="Helvetica Neue"/>
              </a:rPr>
              <a:t>. </a:t>
            </a:r>
          </a:p>
          <a:p>
            <a:pPr algn="l"/>
            <a:r>
              <a:rPr lang="en-US" sz="2800" b="0" i="0" dirty="0">
                <a:solidFill>
                  <a:srgbClr val="222222"/>
                </a:solidFill>
                <a:effectLst/>
                <a:latin typeface="Helvetica Neue"/>
              </a:rPr>
              <a:t>He is widely considered one of the leading </a:t>
            </a:r>
            <a:r>
              <a:rPr lang="en-US" sz="2800" dirty="0">
                <a:latin typeface="Helvetica Neue"/>
              </a:rPr>
              <a:t>Romantic era</a:t>
            </a:r>
            <a:r>
              <a:rPr lang="en-US" sz="2800" b="0" i="0" dirty="0">
                <a:effectLst/>
                <a:latin typeface="Helvetica Neue"/>
              </a:rPr>
              <a:t> </a:t>
            </a:r>
            <a:r>
              <a:rPr lang="en-US" sz="2800" b="0" i="0" dirty="0">
                <a:solidFill>
                  <a:srgbClr val="222222"/>
                </a:solidFill>
                <a:effectLst/>
                <a:latin typeface="Helvetica Neue"/>
              </a:rPr>
              <a:t>composers</a:t>
            </a:r>
          </a:p>
          <a:p>
            <a:pPr algn="l"/>
            <a:r>
              <a:rPr lang="en-GB" sz="2800" dirty="0"/>
              <a:t>His use and development of Norwegian folk music in his own compositions brought the music of Norway to fame, as well as helping to develop a national identity.</a:t>
            </a:r>
          </a:p>
          <a:p>
            <a:pPr algn="l"/>
            <a:r>
              <a:rPr lang="en-GB" u="sng" dirty="0">
                <a:hlinkClick r:id="rId2"/>
              </a:rPr>
              <a:t>https://youtu.be/r__Dk4oWGJQ</a:t>
            </a:r>
            <a:endParaRPr lang="en-GB" dirty="0"/>
          </a:p>
          <a:p>
            <a:pPr algn="l"/>
            <a:endParaRPr lang="en-GB" sz="3600" dirty="0"/>
          </a:p>
          <a:p>
            <a:pPr algn="l"/>
            <a:endParaRPr lang="en-GB" sz="36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1711239" y="1220511"/>
            <a:ext cx="2375347" cy="3142767"/>
          </a:xfrm>
          <a:prstGeom prst="rect">
            <a:avLst/>
          </a:prstGeom>
        </p:spPr>
      </p:pic>
    </p:spTree>
    <p:extLst>
      <p:ext uri="{BB962C8B-B14F-4D97-AF65-F5344CB8AC3E}">
        <p14:creationId xmlns:p14="http://schemas.microsoft.com/office/powerpoint/2010/main" val="71182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p:spPr>
        <p:txBody>
          <a:bodyPr>
            <a:normAutofit fontScale="92500"/>
          </a:bodyPr>
          <a:lstStyle/>
          <a:p>
            <a:r>
              <a:rPr lang="en-GB" sz="2800" b="1" dirty="0"/>
              <a:t>Gregory Porter</a:t>
            </a:r>
          </a:p>
          <a:p>
            <a:r>
              <a:rPr lang="en-GB" sz="2800" b="1" dirty="0"/>
              <a:t>The Christmas Song</a:t>
            </a:r>
          </a:p>
          <a:p>
            <a:r>
              <a:rPr lang="en-GB" sz="2800" dirty="0"/>
              <a:t> (born November 4, 1971)</a:t>
            </a:r>
            <a:endParaRPr lang="en-GB" sz="4400" b="1" dirty="0"/>
          </a:p>
        </p:txBody>
      </p:sp>
      <p:sp>
        <p:nvSpPr>
          <p:cNvPr id="7" name="Subtitle 2"/>
          <p:cNvSpPr txBox="1">
            <a:spLocks/>
          </p:cNvSpPr>
          <p:nvPr/>
        </p:nvSpPr>
        <p:spPr>
          <a:xfrm>
            <a:off x="5303520" y="698269"/>
            <a:ext cx="6334298" cy="5006792"/>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i="0" dirty="0">
                <a:solidFill>
                  <a:srgbClr val="222222"/>
                </a:solidFill>
                <a:effectLst/>
                <a:latin typeface="Helvetica Neue"/>
              </a:rPr>
              <a:t>Gregory Porter</a:t>
            </a:r>
            <a:r>
              <a:rPr lang="en-US" sz="2800" b="0" i="0" dirty="0">
                <a:solidFill>
                  <a:srgbClr val="222222"/>
                </a:solidFill>
                <a:effectLst/>
                <a:latin typeface="Helvetica Neue"/>
              </a:rPr>
              <a:t>  is an American singer, songwriter and actor. </a:t>
            </a:r>
          </a:p>
          <a:p>
            <a:pPr algn="l"/>
            <a:r>
              <a:rPr lang="en-US" sz="2800" b="0" i="0" dirty="0">
                <a:solidFill>
                  <a:srgbClr val="222222"/>
                </a:solidFill>
                <a:effectLst/>
                <a:latin typeface="Helvetica Neue"/>
              </a:rPr>
              <a:t>He has twice won the </a:t>
            </a:r>
            <a:r>
              <a:rPr lang="en-US" sz="2800" dirty="0">
                <a:latin typeface="Helvetica Neue"/>
              </a:rPr>
              <a:t>Grammy Award</a:t>
            </a:r>
            <a:r>
              <a:rPr lang="en-US" sz="2800" b="0" i="0" dirty="0">
                <a:effectLst/>
                <a:latin typeface="Helvetica Neue"/>
              </a:rPr>
              <a:t> for </a:t>
            </a:r>
            <a:r>
              <a:rPr lang="en-US" sz="2800" b="0" i="0" dirty="0">
                <a:solidFill>
                  <a:srgbClr val="222222"/>
                </a:solidFill>
                <a:effectLst/>
                <a:latin typeface="Helvetica Neue"/>
              </a:rPr>
              <a:t>Best Jazz Vocal Album: first in 2014 for </a:t>
            </a:r>
            <a:r>
              <a:rPr lang="en-US" sz="2800" b="0" i="1" dirty="0">
                <a:solidFill>
                  <a:srgbClr val="222222"/>
                </a:solidFill>
                <a:effectLst/>
                <a:latin typeface="Helvetica Neue"/>
              </a:rPr>
              <a:t>Liquid Spirit</a:t>
            </a:r>
            <a:r>
              <a:rPr lang="en-US" sz="2800" b="0" i="0" dirty="0">
                <a:solidFill>
                  <a:srgbClr val="222222"/>
                </a:solidFill>
                <a:effectLst/>
                <a:latin typeface="Helvetica Neue"/>
              </a:rPr>
              <a:t> and then again in 2017 for </a:t>
            </a:r>
            <a:r>
              <a:rPr lang="en-US" sz="2800" b="0" i="1" dirty="0">
                <a:solidFill>
                  <a:srgbClr val="222222"/>
                </a:solidFill>
                <a:effectLst/>
                <a:latin typeface="Helvetica Neue"/>
              </a:rPr>
              <a:t>Take Me to the Alley</a:t>
            </a:r>
            <a:r>
              <a:rPr lang="en-US" sz="2000" b="0" i="0" dirty="0">
                <a:solidFill>
                  <a:srgbClr val="222222"/>
                </a:solidFill>
                <a:effectLst/>
                <a:latin typeface="Helvetica Neue"/>
              </a:rPr>
              <a:t>.</a:t>
            </a:r>
          </a:p>
          <a:p>
            <a:pPr algn="l"/>
            <a:endParaRPr lang="en-GB" sz="2800" dirty="0"/>
          </a:p>
          <a:p>
            <a:pPr algn="l"/>
            <a:r>
              <a:rPr lang="en-GB" b="1" u="sng" dirty="0">
                <a:hlinkClick r:id="rId2"/>
              </a:rPr>
              <a:t>https://youtu.be/CkQ3BxaAmw0</a:t>
            </a:r>
            <a:endParaRPr lang="en-GB" dirty="0"/>
          </a:p>
          <a:p>
            <a:pPr algn="l"/>
            <a:endParaRPr lang="en-GB" sz="2800" dirty="0"/>
          </a:p>
          <a:p>
            <a:pPr algn="l"/>
            <a:endParaRPr lang="en-GB" sz="28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1712705" y="1829559"/>
            <a:ext cx="3081453" cy="2409136"/>
          </a:xfrm>
          <a:prstGeom prst="rect">
            <a:avLst/>
          </a:prstGeom>
        </p:spPr>
      </p:pic>
    </p:spTree>
    <p:extLst>
      <p:ext uri="{BB962C8B-B14F-4D97-AF65-F5344CB8AC3E}">
        <p14:creationId xmlns:p14="http://schemas.microsoft.com/office/powerpoint/2010/main" val="56424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lnSpcReduction="10000"/>
          </a:bodyPr>
          <a:lstStyle/>
          <a:p>
            <a:r>
              <a:rPr lang="fr-FR" sz="2800" b="1" dirty="0"/>
              <a:t>André </a:t>
            </a:r>
            <a:r>
              <a:rPr lang="fr-FR" sz="2800" b="1" dirty="0" err="1"/>
              <a:t>Rieu</a:t>
            </a:r>
            <a:endParaRPr lang="fr-FR" sz="2800" b="1" dirty="0"/>
          </a:p>
          <a:p>
            <a:r>
              <a:rPr lang="fr-FR" sz="2800" b="1" dirty="0"/>
              <a:t>Oh Holy night</a:t>
            </a:r>
          </a:p>
          <a:p>
            <a:r>
              <a:rPr lang="fr-FR" sz="2800" dirty="0"/>
              <a:t> (</a:t>
            </a:r>
            <a:r>
              <a:rPr lang="fr-FR" sz="2800" dirty="0" err="1"/>
              <a:t>born</a:t>
            </a:r>
            <a:r>
              <a:rPr lang="fr-FR" sz="2800" dirty="0"/>
              <a:t> 1 </a:t>
            </a:r>
            <a:r>
              <a:rPr lang="fr-FR" sz="2800" dirty="0" err="1"/>
              <a:t>October</a:t>
            </a:r>
            <a:r>
              <a:rPr lang="fr-FR" sz="2800" dirty="0"/>
              <a:t> 1949)</a:t>
            </a:r>
            <a:endParaRPr lang="en-GB" sz="4400" b="1" dirty="0"/>
          </a:p>
        </p:txBody>
      </p:sp>
      <p:sp>
        <p:nvSpPr>
          <p:cNvPr id="7" name="Subtitle 2"/>
          <p:cNvSpPr txBox="1">
            <a:spLocks/>
          </p:cNvSpPr>
          <p:nvPr/>
        </p:nvSpPr>
        <p:spPr>
          <a:xfrm>
            <a:off x="5711687" y="1677159"/>
            <a:ext cx="6341768" cy="4027902"/>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t>Andre </a:t>
            </a:r>
            <a:r>
              <a:rPr lang="en-GB" sz="2800" dirty="0" err="1"/>
              <a:t>Rieu</a:t>
            </a:r>
            <a:endParaRPr lang="en-GB" sz="2800" dirty="0"/>
          </a:p>
          <a:p>
            <a:pPr algn="l"/>
            <a:r>
              <a:rPr lang="en-GB" sz="2800" dirty="0"/>
              <a:t>is a Dutch violinist and conductor best known for creating the waltz-playing Johann Strauss Orchestra.</a:t>
            </a:r>
          </a:p>
          <a:p>
            <a:pPr algn="l"/>
            <a:endParaRPr lang="en-GB" sz="2800" dirty="0"/>
          </a:p>
          <a:p>
            <a:pPr algn="l"/>
            <a:r>
              <a:rPr lang="en-GB" b="1" u="sng" dirty="0">
                <a:hlinkClick r:id="rId2"/>
              </a:rPr>
              <a:t>https://youtu.be/8VfYKmJkxl0</a:t>
            </a:r>
            <a:endParaRPr lang="en-GB" dirty="0"/>
          </a:p>
          <a:p>
            <a:pPr algn="l"/>
            <a:endParaRPr lang="en-GB" sz="2800" dirty="0"/>
          </a:p>
          <a:p>
            <a:pPr algn="l"/>
            <a:endParaRPr lang="en-GB" sz="28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788504" y="284852"/>
            <a:ext cx="3849997" cy="4027902"/>
          </a:xfrm>
          <a:prstGeom prst="rect">
            <a:avLst/>
          </a:prstGeom>
        </p:spPr>
      </p:pic>
    </p:spTree>
    <p:extLst>
      <p:ext uri="{BB962C8B-B14F-4D97-AF65-F5344CB8AC3E}">
        <p14:creationId xmlns:p14="http://schemas.microsoft.com/office/powerpoint/2010/main" val="153114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2044931" y="2075504"/>
            <a:ext cx="3275214" cy="1598721"/>
          </a:xfrm>
        </p:spPr>
        <p:txBody>
          <a:bodyPr rtlCol="0">
            <a:normAutofit/>
          </a:bodyPr>
          <a:lstStyle/>
          <a:p>
            <a:pPr rtl="0"/>
            <a:r>
              <a:rPr lang="en-GB" b="1" dirty="0">
                <a:latin typeface="Comic Sans MS" panose="030F0702030302020204" pitchFamily="66" charset="0"/>
              </a:rPr>
              <a:t>Spring term</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55328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433" y="4695342"/>
            <a:ext cx="4812083" cy="1347649"/>
          </a:xfrm>
          <a:solidFill>
            <a:srgbClr val="92D050"/>
          </a:solidFill>
        </p:spPr>
        <p:txBody>
          <a:bodyPr>
            <a:normAutofit/>
          </a:bodyPr>
          <a:lstStyle/>
          <a:p>
            <a:r>
              <a:rPr lang="en-GB" dirty="0"/>
              <a:t>The nutcracker ballet : Waltz of the Snowflakes by Tchaikovsky (1892)</a:t>
            </a:r>
          </a:p>
          <a:p>
            <a:endParaRPr lang="en-GB" dirty="0"/>
          </a:p>
        </p:txBody>
      </p:sp>
      <p:sp>
        <p:nvSpPr>
          <p:cNvPr id="7" name="Subtitle 2"/>
          <p:cNvSpPr txBox="1">
            <a:spLocks/>
          </p:cNvSpPr>
          <p:nvPr/>
        </p:nvSpPr>
        <p:spPr>
          <a:xfrm>
            <a:off x="5711687" y="548641"/>
            <a:ext cx="5082208" cy="4351352"/>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https://youtu.be/UYaIQNjAX_8</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Nutcracker was performed exclusively in Russia, and then throughout Europe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Waltz of the Flowers is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the final dance of the ballet where all the Sugar Plum Fairy's sweets celebrate Clara and the prince.</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Pyotr Ilyich Tchaikovsky - Wikipedia">
            <a:extLst>
              <a:ext uri="{FF2B5EF4-FFF2-40B4-BE49-F238E27FC236}">
                <a16:creationId xmlns:a16="http://schemas.microsoft.com/office/drawing/2014/main" id="{7F343EFE-BF40-4E37-88C5-0D21314C2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6" y="166256"/>
            <a:ext cx="4650890" cy="393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2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899992"/>
            <a:ext cx="4220817" cy="1142999"/>
          </a:xfrm>
          <a:solidFill>
            <a:srgbClr val="92D050"/>
          </a:solidFill>
        </p:spPr>
        <p:txBody>
          <a:bodyPr>
            <a:normAutofit/>
          </a:bodyPr>
          <a:lstStyle/>
          <a:p>
            <a:r>
              <a:rPr lang="en-GB" dirty="0"/>
              <a:t>Riverdance at the Eurovision Song Contest</a:t>
            </a:r>
          </a:p>
          <a:p>
            <a:endParaRPr lang="en-GB" dirty="0"/>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https://youtu.be/w0v_pu6miJ8</a:t>
            </a:r>
            <a:endParaRPr lang="en-GB" sz="4000" dirty="0"/>
          </a:p>
          <a:p>
            <a:pPr algn="l"/>
            <a:r>
              <a:rPr lang="en-US" b="1" i="1" dirty="0"/>
              <a:t>Riverdance</a:t>
            </a:r>
            <a:r>
              <a:rPr lang="en-US" dirty="0"/>
              <a:t> is a theatrical show consisting mainly of traditional Irish music and dance</a:t>
            </a:r>
          </a:p>
          <a:p>
            <a:pPr algn="l"/>
            <a:r>
              <a:rPr lang="en-US" dirty="0"/>
              <a:t>With a score composed by Bill Whelan, it originated as an interval performance act during the 1994 Eurovision Song Contest, featuring Irish dancing champions Jean Butler, Michael Flatley</a:t>
            </a:r>
            <a:endParaRPr lang="en-GB" sz="4000" dirty="0"/>
          </a:p>
        </p:txBody>
      </p:sp>
      <p:pic>
        <p:nvPicPr>
          <p:cNvPr id="2" name="Picture 1">
            <a:extLst>
              <a:ext uri="{FF2B5EF4-FFF2-40B4-BE49-F238E27FC236}">
                <a16:creationId xmlns:a16="http://schemas.microsoft.com/office/drawing/2014/main" id="{9DF9FC17-961B-49BF-9251-BE47A0B921CF}"/>
              </a:ext>
            </a:extLst>
          </p:cNvPr>
          <p:cNvPicPr>
            <a:picLocks noChangeAspect="1"/>
          </p:cNvPicPr>
          <p:nvPr/>
        </p:nvPicPr>
        <p:blipFill>
          <a:blip r:embed="rId3"/>
          <a:stretch>
            <a:fillRect/>
          </a:stretch>
        </p:blipFill>
        <p:spPr>
          <a:xfrm>
            <a:off x="788506" y="815009"/>
            <a:ext cx="4220816" cy="3880333"/>
          </a:xfrm>
          <a:prstGeom prst="rect">
            <a:avLst/>
          </a:prstGeom>
        </p:spPr>
      </p:pic>
    </p:spTree>
    <p:extLst>
      <p:ext uri="{BB962C8B-B14F-4D97-AF65-F5344CB8AC3E}">
        <p14:creationId xmlns:p14="http://schemas.microsoft.com/office/powerpoint/2010/main" val="1872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9E1DE-7222-4510-8FAF-F46DF9D909C6}"/>
              </a:ext>
            </a:extLst>
          </p:cNvPr>
          <p:cNvSpPr>
            <a:spLocks noGrp="1"/>
          </p:cNvSpPr>
          <p:nvPr>
            <p:ph type="title"/>
          </p:nvPr>
        </p:nvSpPr>
        <p:spPr/>
        <p:txBody>
          <a:bodyPr>
            <a:normAutofit fontScale="90000"/>
          </a:bodyPr>
          <a:lstStyle/>
          <a:p>
            <a:r>
              <a:rPr lang="en-US" dirty="0"/>
              <a:t>The Ocean: Scenic wildlife film with calming music</a:t>
            </a:r>
            <a:endParaRPr lang="en-GB" dirty="0"/>
          </a:p>
        </p:txBody>
      </p:sp>
      <p:sp>
        <p:nvSpPr>
          <p:cNvPr id="3" name="Content Placeholder 2">
            <a:extLst>
              <a:ext uri="{FF2B5EF4-FFF2-40B4-BE49-F238E27FC236}">
                <a16:creationId xmlns:a16="http://schemas.microsoft.com/office/drawing/2014/main" id="{86916F66-9BE1-4AF8-BF8C-862E5226627A}"/>
              </a:ext>
            </a:extLst>
          </p:cNvPr>
          <p:cNvSpPr>
            <a:spLocks noGrp="1"/>
          </p:cNvSpPr>
          <p:nvPr>
            <p:ph idx="1"/>
          </p:nvPr>
        </p:nvSpPr>
        <p:spPr>
          <a:solidFill>
            <a:srgbClr val="92D050">
              <a:alpha val="80000"/>
            </a:srgbClr>
          </a:solidFill>
        </p:spPr>
        <p:txBody>
          <a:bodyPr/>
          <a:lstStyle/>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https://youtu.be/eoTpdTU8nTA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b="0" i="0" dirty="0">
                <a:solidFill>
                  <a:srgbClr val="0F0F0F"/>
                </a:solidFill>
                <a:effectLst/>
                <a:latin typeface="Roboto" panose="02000000000000000000" pitchFamily="2" charset="0"/>
              </a:rPr>
              <a:t>The Ocean is one of the most incredible places on earth. </a:t>
            </a:r>
          </a:p>
          <a:p>
            <a:r>
              <a:rPr lang="en-US" b="0" i="0" dirty="0">
                <a:solidFill>
                  <a:srgbClr val="0F0F0F"/>
                </a:solidFill>
                <a:effectLst/>
                <a:latin typeface="Roboto" panose="02000000000000000000" pitchFamily="2" charset="0"/>
              </a:rPr>
              <a:t>Enjoy this 4K Scenic Wildlife Film featuring the diverse animals and scenery of the ocean. </a:t>
            </a:r>
          </a:p>
          <a:p>
            <a:r>
              <a:rPr lang="en-US" b="0" i="0" dirty="0">
                <a:solidFill>
                  <a:srgbClr val="0F0F0F"/>
                </a:solidFill>
                <a:effectLst/>
                <a:latin typeface="Roboto" panose="02000000000000000000" pitchFamily="2" charset="0"/>
              </a:rPr>
              <a:t>From vibrant coral reefs, to majestic dolphins, the Ocean is a fascinating place. </a:t>
            </a:r>
          </a:p>
          <a:p>
            <a:r>
              <a:rPr lang="en-US" b="0" i="0" dirty="0">
                <a:solidFill>
                  <a:srgbClr val="0F0F0F"/>
                </a:solidFill>
                <a:effectLst/>
                <a:latin typeface="Roboto" panose="02000000000000000000" pitchFamily="2" charset="0"/>
              </a:rPr>
              <a:t>What is your favorite animal in the Ocean?</a:t>
            </a:r>
            <a:endParaRPr lang="en-GB" dirty="0"/>
          </a:p>
        </p:txBody>
      </p:sp>
    </p:spTree>
    <p:extLst>
      <p:ext uri="{BB962C8B-B14F-4D97-AF65-F5344CB8AC3E}">
        <p14:creationId xmlns:p14="http://schemas.microsoft.com/office/powerpoint/2010/main" val="144845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a:solidFill>
            <a:srgbClr val="92D050"/>
          </a:solidFill>
        </p:spPr>
        <p:txBody>
          <a:bodyPr>
            <a:normAutofit/>
          </a:bodyPr>
          <a:lstStyle/>
          <a:p>
            <a:r>
              <a:rPr lang="en-GB" dirty="0"/>
              <a:t>Matilda: When I grow Up</a:t>
            </a:r>
          </a:p>
          <a:p>
            <a:r>
              <a:rPr lang="en-GB" dirty="0"/>
              <a:t>Tim </a:t>
            </a:r>
            <a:r>
              <a:rPr lang="en-GB" dirty="0" err="1"/>
              <a:t>Minchen</a:t>
            </a:r>
            <a:endParaRPr lang="en-GB" dirty="0"/>
          </a:p>
          <a:p>
            <a:r>
              <a:rPr lang="en-US" dirty="0"/>
              <a:t>Born 7 October 1975.</a:t>
            </a:r>
          </a:p>
          <a:p>
            <a:endParaRPr lang="en-GB" dirty="0"/>
          </a:p>
        </p:txBody>
      </p:sp>
      <p:sp>
        <p:nvSpPr>
          <p:cNvPr id="7" name="Subtitle 2"/>
          <p:cNvSpPr txBox="1">
            <a:spLocks/>
          </p:cNvSpPr>
          <p:nvPr/>
        </p:nvSpPr>
        <p:spPr>
          <a:xfrm>
            <a:off x="5711687" y="649705"/>
            <a:ext cx="6009258" cy="4957011"/>
          </a:xfrm>
          <a:prstGeom prst="rect">
            <a:avLst/>
          </a:prstGeom>
          <a:solidFill>
            <a:srgbClr val="92D050"/>
          </a:solidFill>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https://youtu.be/e0tRDhEmdO4</a:t>
            </a:r>
            <a:endParaRPr lang="en-GB" dirty="0"/>
          </a:p>
          <a:p>
            <a:pPr algn="l"/>
            <a:endParaRPr lang="en-GB" dirty="0"/>
          </a:p>
          <a:p>
            <a:pPr algn="l"/>
            <a:r>
              <a:rPr lang="en-US" sz="4000" dirty="0"/>
              <a:t>Tim </a:t>
            </a:r>
            <a:r>
              <a:rPr lang="en-US" sz="4000" dirty="0" err="1"/>
              <a:t>Minchen</a:t>
            </a:r>
            <a:r>
              <a:rPr lang="en-US" sz="4000" dirty="0"/>
              <a:t> is an Australian comedian, actor, writer, musician, and songwriter who refers to himself as a call comedic minstrel.</a:t>
            </a:r>
          </a:p>
          <a:p>
            <a:pPr algn="l"/>
            <a:r>
              <a:rPr lang="en-US" sz="4000" dirty="0"/>
              <a:t>He was born in Northampton, England, to Australian parents,[ and raised in Perth, Western Australia.</a:t>
            </a:r>
          </a:p>
          <a:p>
            <a:pPr algn="l"/>
            <a:r>
              <a:rPr lang="en-US" sz="4000" dirty="0">
                <a:hlinkClick r:id="rId3"/>
              </a:rPr>
              <a:t>https://youtu.be/2LMn5MS8_Ag</a:t>
            </a:r>
            <a:endParaRPr lang="en-US" sz="4000" dirty="0"/>
          </a:p>
          <a:p>
            <a:pPr algn="l"/>
            <a:endParaRPr lang="en-US" sz="4000" dirty="0"/>
          </a:p>
          <a:p>
            <a:pPr algn="l"/>
            <a:endParaRPr lang="en-GB" sz="4000" dirty="0"/>
          </a:p>
        </p:txBody>
      </p:sp>
      <p:pic>
        <p:nvPicPr>
          <p:cNvPr id="2" name="Picture 1">
            <a:extLst>
              <a:ext uri="{FF2B5EF4-FFF2-40B4-BE49-F238E27FC236}">
                <a16:creationId xmlns:a16="http://schemas.microsoft.com/office/drawing/2014/main" id="{3BB86EAF-C7D6-46D4-876A-CCBEAE244306}"/>
              </a:ext>
            </a:extLst>
          </p:cNvPr>
          <p:cNvPicPr>
            <a:picLocks noChangeAspect="1"/>
          </p:cNvPicPr>
          <p:nvPr/>
        </p:nvPicPr>
        <p:blipFill>
          <a:blip r:embed="rId4"/>
          <a:stretch>
            <a:fillRect/>
          </a:stretch>
        </p:blipFill>
        <p:spPr>
          <a:xfrm>
            <a:off x="1049979" y="976189"/>
            <a:ext cx="3697867" cy="2807897"/>
          </a:xfrm>
          <a:prstGeom prst="rect">
            <a:avLst/>
          </a:prstGeom>
        </p:spPr>
      </p:pic>
    </p:spTree>
    <p:extLst>
      <p:ext uri="{BB962C8B-B14F-4D97-AF65-F5344CB8AC3E}">
        <p14:creationId xmlns:p14="http://schemas.microsoft.com/office/powerpoint/2010/main" val="397219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2044931" y="2075504"/>
            <a:ext cx="3275214" cy="1598721"/>
          </a:xfrm>
        </p:spPr>
        <p:txBody>
          <a:bodyPr rtlCol="0">
            <a:normAutofit/>
          </a:bodyPr>
          <a:lstStyle/>
          <a:p>
            <a:pPr rtl="0"/>
            <a:r>
              <a:rPr lang="en-GB" b="1" dirty="0">
                <a:latin typeface="Comic Sans MS" panose="030F0702030302020204" pitchFamily="66" charset="0"/>
              </a:rPr>
              <a:t>Autumn term</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321385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6131" y="4307306"/>
            <a:ext cx="5120641" cy="1940336"/>
          </a:xfrm>
          <a:solidFill>
            <a:srgbClr val="92D050"/>
          </a:solidFill>
        </p:spPr>
        <p:txBody>
          <a:bodyPr>
            <a:normAutofit fontScale="92500" lnSpcReduction="10000"/>
          </a:bodyPr>
          <a:lstStyle/>
          <a:p>
            <a:pPr lvl="0" algn="l"/>
            <a:r>
              <a:rPr lang="en-GB" dirty="0"/>
              <a:t>Sound of music</a:t>
            </a:r>
          </a:p>
          <a:p>
            <a:pPr algn="l"/>
            <a:r>
              <a:rPr lang="en-US" dirty="0"/>
              <a:t>The book was written by Howard Lindsay and Russel Crouse. The lyrics were written by Oscar Hammerstein II. The music was written by Richard Rodgers.</a:t>
            </a:r>
            <a:endParaRPr lang="en-GB" dirty="0"/>
          </a:p>
          <a:p>
            <a:endParaRPr lang="en-GB" dirty="0"/>
          </a:p>
        </p:txBody>
      </p:sp>
      <p:sp>
        <p:nvSpPr>
          <p:cNvPr id="7" name="Subtitle 2"/>
          <p:cNvSpPr txBox="1">
            <a:spLocks/>
          </p:cNvSpPr>
          <p:nvPr/>
        </p:nvSpPr>
        <p:spPr>
          <a:xfrm>
            <a:off x="5711686" y="524359"/>
            <a:ext cx="6055197" cy="5723284"/>
          </a:xfrm>
          <a:prstGeom prst="rect">
            <a:avLst/>
          </a:prstGeom>
          <a:solidFill>
            <a:srgbClr val="92D050"/>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u="sng" dirty="0">
                <a:hlinkClick r:id="rId2"/>
              </a:rPr>
              <a:t>https://youtu.be/3ToL7p6HL3Q</a:t>
            </a:r>
            <a:endParaRPr lang="en-GB" dirty="0"/>
          </a:p>
          <a:p>
            <a:pPr algn="l"/>
            <a:r>
              <a:rPr lang="en-US" b="1" i="1" dirty="0"/>
              <a:t>The Sound of Music</a:t>
            </a:r>
            <a:r>
              <a:rPr lang="en-US" dirty="0"/>
              <a:t> is a musical. </a:t>
            </a:r>
          </a:p>
          <a:p>
            <a:pPr algn="l"/>
            <a:r>
              <a:rPr lang="en-US" dirty="0"/>
              <a:t>It was based on a 1956 German movie, </a:t>
            </a:r>
            <a:r>
              <a:rPr lang="en-US" i="1" dirty="0"/>
              <a:t>Die Trapp-</a:t>
            </a:r>
            <a:r>
              <a:rPr lang="en-US" i="1" dirty="0" err="1"/>
              <a:t>Familie</a:t>
            </a:r>
            <a:r>
              <a:rPr lang="en-US" dirty="0"/>
              <a:t> and </a:t>
            </a:r>
            <a:r>
              <a:rPr lang="en-US" i="1" dirty="0"/>
              <a:t>The Story of the Trapp Family Singers</a:t>
            </a:r>
            <a:r>
              <a:rPr lang="en-US" dirty="0"/>
              <a:t> by Maria von Trapp.</a:t>
            </a:r>
          </a:p>
          <a:p>
            <a:pPr algn="l"/>
            <a:r>
              <a:rPr lang="en-US" dirty="0"/>
              <a:t>A young Austrian woman named Maria Rainer becomes the governess to the children of Captain Georg von Trapp, a widow.</a:t>
            </a:r>
          </a:p>
          <a:p>
            <a:pPr algn="l"/>
            <a:r>
              <a:rPr lang="en-US" dirty="0"/>
              <a:t>Maria teaches the children how to sing, during the famous song </a:t>
            </a:r>
            <a:r>
              <a:rPr lang="en-US" i="1" dirty="0"/>
              <a:t>Do Re Mi</a:t>
            </a:r>
            <a:r>
              <a:rPr lang="en-US" dirty="0"/>
              <a:t>. The captain and Maria fall in love and marry. Von Trapp refuses to join the Nazis and escapes from the Salzburg Festival, where his family performed. The story ends with Maria and her family leaving from Austria to Switzerland. </a:t>
            </a:r>
            <a:endParaRPr lang="en-GB" sz="4000" dirty="0"/>
          </a:p>
        </p:txBody>
      </p:sp>
      <p:pic>
        <p:nvPicPr>
          <p:cNvPr id="2" name="Picture 1">
            <a:extLst>
              <a:ext uri="{FF2B5EF4-FFF2-40B4-BE49-F238E27FC236}">
                <a16:creationId xmlns:a16="http://schemas.microsoft.com/office/drawing/2014/main" id="{7254A4CD-D8A0-424B-9E7B-845F07E2A98D}"/>
              </a:ext>
            </a:extLst>
          </p:cNvPr>
          <p:cNvPicPr>
            <a:picLocks noChangeAspect="1"/>
          </p:cNvPicPr>
          <p:nvPr/>
        </p:nvPicPr>
        <p:blipFill>
          <a:blip r:embed="rId3"/>
          <a:stretch>
            <a:fillRect/>
          </a:stretch>
        </p:blipFill>
        <p:spPr>
          <a:xfrm>
            <a:off x="962526" y="524358"/>
            <a:ext cx="4046795" cy="2904642"/>
          </a:xfrm>
          <a:prstGeom prst="rect">
            <a:avLst/>
          </a:prstGeom>
        </p:spPr>
      </p:pic>
    </p:spTree>
    <p:extLst>
      <p:ext uri="{BB962C8B-B14F-4D97-AF65-F5344CB8AC3E}">
        <p14:creationId xmlns:p14="http://schemas.microsoft.com/office/powerpoint/2010/main" val="284009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821" y="4695342"/>
            <a:ext cx="5082209" cy="1922026"/>
          </a:xfrm>
          <a:solidFill>
            <a:srgbClr val="92D050"/>
          </a:solidFill>
        </p:spPr>
        <p:txBody>
          <a:bodyPr>
            <a:normAutofit fontScale="92500"/>
          </a:bodyPr>
          <a:lstStyle/>
          <a:p>
            <a:r>
              <a:rPr lang="en-GB" dirty="0"/>
              <a:t>Winnie the Pooh- The Wonderful thing about </a:t>
            </a:r>
            <a:r>
              <a:rPr lang="en-GB" dirty="0" err="1"/>
              <a:t>Tiggers</a:t>
            </a:r>
            <a:endParaRPr lang="en-GB" dirty="0"/>
          </a:p>
          <a:p>
            <a:r>
              <a:rPr lang="en-US" dirty="0"/>
              <a:t>The music, lyrics and the idea were composed and written by Richard M. Sherman and Robert B. Sherman.</a:t>
            </a:r>
            <a:endParaRPr lang="en-GB" dirty="0"/>
          </a:p>
        </p:txBody>
      </p:sp>
      <p:sp>
        <p:nvSpPr>
          <p:cNvPr id="7" name="Subtitle 2"/>
          <p:cNvSpPr txBox="1">
            <a:spLocks/>
          </p:cNvSpPr>
          <p:nvPr/>
        </p:nvSpPr>
        <p:spPr>
          <a:xfrm>
            <a:off x="5711686" y="565265"/>
            <a:ext cx="5806545" cy="5811472"/>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https://youtu.be/HnVnS6dtpXs</a:t>
            </a:r>
            <a:endParaRPr lang="en-GB" sz="4000" dirty="0"/>
          </a:p>
          <a:p>
            <a:pPr algn="l"/>
            <a:r>
              <a:rPr lang="en-US" dirty="0"/>
              <a:t>"</a:t>
            </a:r>
            <a:r>
              <a:rPr lang="en-US" b="1" dirty="0"/>
              <a:t>The Wonderful Thing About </a:t>
            </a:r>
            <a:r>
              <a:rPr lang="en-US" b="1" dirty="0" err="1"/>
              <a:t>Tiggers</a:t>
            </a:r>
            <a:r>
              <a:rPr lang="en-US" dirty="0"/>
              <a:t>" is the theme song and personal anthem of Tigger, originally featured in </a:t>
            </a:r>
            <a:r>
              <a:rPr lang="en-US" i="1" dirty="0"/>
              <a:t>Winnie the Pooh and the Blustery Day</a:t>
            </a:r>
            <a:r>
              <a:rPr lang="en-US" dirty="0"/>
              <a:t>. It is repeated in </a:t>
            </a:r>
            <a:r>
              <a:rPr lang="en-US" i="1" dirty="0"/>
              <a:t>Winnie the Pooh and Tigger Too!</a:t>
            </a:r>
            <a:r>
              <a:rPr lang="en-US" dirty="0"/>
              <a:t> and again in the 1977 release </a:t>
            </a:r>
            <a:r>
              <a:rPr lang="en-US" i="1" dirty="0"/>
              <a:t>The Many Adventures of Winnie the Pooh</a:t>
            </a:r>
            <a:r>
              <a:rPr lang="en-US" dirty="0"/>
              <a:t>. It opens up the 2000 release of </a:t>
            </a:r>
            <a:r>
              <a:rPr lang="en-US" i="1" dirty="0"/>
              <a:t>The Tigger Movie</a:t>
            </a:r>
            <a:r>
              <a:rPr lang="en-US" dirty="0"/>
              <a:t>. It is also heard briefly in </a:t>
            </a:r>
            <a:r>
              <a:rPr lang="en-US" i="1" dirty="0"/>
              <a:t>Piglet's Big Movie</a:t>
            </a:r>
            <a:r>
              <a:rPr lang="en-US" dirty="0"/>
              <a:t>, </a:t>
            </a:r>
            <a:r>
              <a:rPr lang="en-US" i="1" dirty="0"/>
              <a:t>Winnie the Pooh </a:t>
            </a:r>
            <a:r>
              <a:rPr lang="en-US" dirty="0"/>
              <a:t>and in </a:t>
            </a:r>
            <a:r>
              <a:rPr lang="en-US" i="1" dirty="0"/>
              <a:t>Christopher Robin</a:t>
            </a:r>
            <a:r>
              <a:rPr lang="en-US" dirty="0"/>
              <a:t>. In 1974, Paul Winchell earned a Grammy award for his rendition of the song.</a:t>
            </a:r>
            <a:endParaRPr lang="en-GB" sz="4000" dirty="0"/>
          </a:p>
        </p:txBody>
      </p:sp>
      <p:pic>
        <p:nvPicPr>
          <p:cNvPr id="4" name="Picture 3">
            <a:extLst>
              <a:ext uri="{FF2B5EF4-FFF2-40B4-BE49-F238E27FC236}">
                <a16:creationId xmlns:a16="http://schemas.microsoft.com/office/drawing/2014/main" id="{020DA2B9-67C2-4A6C-A2B2-870851A0C668}"/>
              </a:ext>
            </a:extLst>
          </p:cNvPr>
          <p:cNvPicPr>
            <a:picLocks noChangeAspect="1"/>
          </p:cNvPicPr>
          <p:nvPr/>
        </p:nvPicPr>
        <p:blipFill>
          <a:blip r:embed="rId3"/>
          <a:stretch>
            <a:fillRect/>
          </a:stretch>
        </p:blipFill>
        <p:spPr>
          <a:xfrm>
            <a:off x="673768" y="1036219"/>
            <a:ext cx="3790699" cy="3174833"/>
          </a:xfrm>
          <a:prstGeom prst="rect">
            <a:avLst/>
          </a:prstGeom>
        </p:spPr>
      </p:pic>
    </p:spTree>
    <p:extLst>
      <p:ext uri="{BB962C8B-B14F-4D97-AF65-F5344CB8AC3E}">
        <p14:creationId xmlns:p14="http://schemas.microsoft.com/office/powerpoint/2010/main" val="18516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5307495" cy="1922026"/>
          </a:xfrm>
        </p:spPr>
        <p:txBody>
          <a:bodyPr>
            <a:normAutofit/>
          </a:bodyPr>
          <a:lstStyle/>
          <a:p>
            <a:r>
              <a:rPr lang="en-GB" dirty="0"/>
              <a:t>Mary Poppins: Let’s go Fly A Kite</a:t>
            </a:r>
          </a:p>
          <a:p>
            <a:endParaRPr lang="en-GB" dirty="0"/>
          </a:p>
        </p:txBody>
      </p:sp>
      <p:sp>
        <p:nvSpPr>
          <p:cNvPr id="7" name="Subtitle 2"/>
          <p:cNvSpPr txBox="1">
            <a:spLocks/>
          </p:cNvSpPr>
          <p:nvPr/>
        </p:nvSpPr>
        <p:spPr>
          <a:xfrm>
            <a:off x="5711686" y="1677159"/>
            <a:ext cx="6480313" cy="5060525"/>
          </a:xfrm>
          <a:prstGeom prst="rect">
            <a:avLst/>
          </a:prstGeom>
          <a:solidFill>
            <a:srgbClr val="92D050"/>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https://youtu.be/56GRSGxe5nI</a:t>
            </a:r>
            <a:endParaRPr lang="en-GB" sz="4000" dirty="0"/>
          </a:p>
          <a:p>
            <a:pPr fontAlgn="base"/>
            <a:r>
              <a:rPr lang="en-US" dirty="0"/>
              <a:t>"</a:t>
            </a:r>
            <a:r>
              <a:rPr lang="en-US" b="1" dirty="0"/>
              <a:t>Let's Go Fly a Kite</a:t>
            </a:r>
            <a:r>
              <a:rPr lang="en-US" dirty="0"/>
              <a:t>" is the final song in the film </a:t>
            </a:r>
            <a:r>
              <a:rPr lang="en-US" i="1" dirty="0"/>
              <a:t>Mary Poppins</a:t>
            </a:r>
            <a:r>
              <a:rPr lang="en-US" dirty="0"/>
              <a:t>. It is played during the end of the film. During it, the Banks family goes out to spend time with the newly reformed George and the neighbors.</a:t>
            </a:r>
          </a:p>
          <a:p>
            <a:pPr fontAlgn="base"/>
            <a:r>
              <a:rPr lang="en-US" dirty="0"/>
              <a:t>The song is featured in </a:t>
            </a:r>
            <a:r>
              <a:rPr lang="en-US" i="1" dirty="0"/>
              <a:t>Saving Mr. Banks</a:t>
            </a:r>
            <a:r>
              <a:rPr lang="en-US" dirty="0"/>
              <a:t>, in a scene where the Sherman Brothers sing it for P.L. Travers to show her they made revisions on George's character. At that point, she begins to warm up to them and joins in with their singing. (Contrary to the film's portrayal, she did not approve of any of the songs other than "Feed the Birds (</a:t>
            </a:r>
            <a:r>
              <a:rPr lang="en-US" dirty="0" err="1"/>
              <a:t>Tuppence</a:t>
            </a:r>
            <a:r>
              <a:rPr lang="en-US" dirty="0"/>
              <a:t> a Bag)" and "Stay Awake".)</a:t>
            </a:r>
          </a:p>
          <a:p>
            <a:pPr algn="l"/>
            <a:endParaRPr lang="en-GB" sz="4000" dirty="0"/>
          </a:p>
        </p:txBody>
      </p:sp>
      <p:pic>
        <p:nvPicPr>
          <p:cNvPr id="4" name="Picture 3">
            <a:extLst>
              <a:ext uri="{FF2B5EF4-FFF2-40B4-BE49-F238E27FC236}">
                <a16:creationId xmlns:a16="http://schemas.microsoft.com/office/drawing/2014/main" id="{024B8A72-CB3C-4AF5-8492-7F394A315182}"/>
              </a:ext>
            </a:extLst>
          </p:cNvPr>
          <p:cNvPicPr>
            <a:picLocks noChangeAspect="1"/>
          </p:cNvPicPr>
          <p:nvPr/>
        </p:nvPicPr>
        <p:blipFill>
          <a:blip r:embed="rId3"/>
          <a:stretch>
            <a:fillRect/>
          </a:stretch>
        </p:blipFill>
        <p:spPr>
          <a:xfrm>
            <a:off x="788505" y="526363"/>
            <a:ext cx="3680224" cy="3492184"/>
          </a:xfrm>
          <a:prstGeom prst="rect">
            <a:avLst/>
          </a:prstGeom>
        </p:spPr>
      </p:pic>
    </p:spTree>
    <p:extLst>
      <p:ext uri="{BB962C8B-B14F-4D97-AF65-F5344CB8AC3E}">
        <p14:creationId xmlns:p14="http://schemas.microsoft.com/office/powerpoint/2010/main" val="255704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a:bodyPr>
          <a:lstStyle/>
          <a:p>
            <a:r>
              <a:rPr lang="en-GB" sz="2800" b="1" dirty="0"/>
              <a:t>Igor Stravinsky</a:t>
            </a:r>
          </a:p>
          <a:p>
            <a:r>
              <a:rPr lang="en-GB" sz="2800" b="1" dirty="0"/>
              <a:t>Infernal Dance</a:t>
            </a:r>
          </a:p>
          <a:p>
            <a:r>
              <a:rPr lang="en-GB" dirty="0"/>
              <a:t>17 June  1882 – 6 April 1971</a:t>
            </a:r>
            <a:endParaRPr lang="en-GB" sz="2800" b="1" dirty="0"/>
          </a:p>
        </p:txBody>
      </p:sp>
      <p:sp>
        <p:nvSpPr>
          <p:cNvPr id="7" name="Subtitle 2"/>
          <p:cNvSpPr txBox="1">
            <a:spLocks/>
          </p:cNvSpPr>
          <p:nvPr/>
        </p:nvSpPr>
        <p:spPr>
          <a:xfrm>
            <a:off x="5711686" y="1677158"/>
            <a:ext cx="6125637" cy="4657139"/>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a:t>Stravinsky was most famous for his ballet compositions, </a:t>
            </a:r>
            <a:r>
              <a:rPr lang="en-GB" sz="3200" dirty="0" err="1"/>
              <a:t>Petrushka</a:t>
            </a:r>
            <a:r>
              <a:rPr lang="en-GB" sz="3200" dirty="0"/>
              <a:t>, The Firebird and The Rites of Spring.</a:t>
            </a:r>
          </a:p>
          <a:p>
            <a:pPr algn="l"/>
            <a:r>
              <a:rPr lang="en-GB" sz="3200" dirty="0">
                <a:effectLst/>
                <a:latin typeface="Calibri" panose="020F0502020204030204" pitchFamily="34" charset="0"/>
                <a:ea typeface="Calibri" panose="020F0502020204030204" pitchFamily="34" charset="0"/>
                <a:cs typeface="Times New Roman" panose="02020603050405020304" pitchFamily="18" charset="0"/>
              </a:rPr>
              <a:t>Walt Disney made a version using the music with dinosaurs in animation</a:t>
            </a:r>
          </a:p>
          <a:p>
            <a:pPr algn="l"/>
            <a:r>
              <a:rPr lang="en-GB" sz="3600" dirty="0">
                <a:hlinkClick r:id="rId2"/>
              </a:rPr>
              <a:t>https://youtu.be/An4SNq-DvU0</a:t>
            </a:r>
            <a:endParaRPr lang="en-GB" sz="3600" dirty="0"/>
          </a:p>
          <a:p>
            <a:pPr algn="l"/>
            <a:endParaRPr lang="en-GB" sz="3600" dirty="0"/>
          </a:p>
          <a:p>
            <a:pPr algn="l"/>
            <a:endParaRPr lang="en-GB" sz="3600" dirty="0"/>
          </a:p>
          <a:p>
            <a:pPr algn="l"/>
            <a:endParaRPr lang="en-GB" sz="36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49629" y="831273"/>
            <a:ext cx="5032072" cy="3273726"/>
          </a:xfrm>
          <a:prstGeom prst="rect">
            <a:avLst/>
          </a:prstGeom>
        </p:spPr>
      </p:pic>
    </p:spTree>
    <p:extLst>
      <p:ext uri="{BB962C8B-B14F-4D97-AF65-F5344CB8AC3E}">
        <p14:creationId xmlns:p14="http://schemas.microsoft.com/office/powerpoint/2010/main" val="33968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9EC3090-40BB-4798-8CB2-3DAA595BCEFD}"/>
              </a:ext>
            </a:extLst>
          </p:cNvPr>
          <p:cNvSpPr>
            <a:spLocks noGrp="1"/>
          </p:cNvSpPr>
          <p:nvPr>
            <p:ph sz="half" idx="2"/>
          </p:nvPr>
        </p:nvSpPr>
        <p:spPr>
          <a:xfrm>
            <a:off x="6172200" y="864524"/>
            <a:ext cx="5181600" cy="5312439"/>
          </a:xfrm>
          <a:solidFill>
            <a:srgbClr val="92D050">
              <a:alpha val="80000"/>
            </a:srgbClr>
          </a:solidFill>
        </p:spPr>
        <p:txBody>
          <a:bodyPr>
            <a:normAutofit/>
          </a:bodyPr>
          <a:lstStyle/>
          <a:p>
            <a:pPr marL="0"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Clair De Lune (moonlight) by Debussy</a:t>
            </a:r>
          </a:p>
          <a:p>
            <a:pPr marL="0" indent="0" algn="l">
              <a:buNone/>
            </a:pPr>
            <a:r>
              <a:rPr lang="en-US" b="1" i="0" dirty="0">
                <a:solidFill>
                  <a:srgbClr val="4D5156"/>
                </a:solidFill>
                <a:effectLst/>
                <a:latin typeface="Google Sans"/>
              </a:rPr>
              <a:t>Claude Debussy (1862-1918) was a </a:t>
            </a:r>
            <a:r>
              <a:rPr lang="en-US" i="0" dirty="0">
                <a:solidFill>
                  <a:srgbClr val="040C28"/>
                </a:solidFill>
                <a:effectLst/>
                <a:latin typeface="Google Sans"/>
              </a:rPr>
              <a:t>French composer</a:t>
            </a:r>
            <a:r>
              <a:rPr lang="en-US" b="1" i="0" dirty="0">
                <a:solidFill>
                  <a:srgbClr val="4D5156"/>
                </a:solidFill>
                <a:effectLst/>
                <a:latin typeface="Google Sans"/>
              </a:rPr>
              <a:t>. He started studying music when he was nine. From age ten on he studied in the Paris Conservatory time. He won the Prix de Rome while at the Paris Conservatory. </a:t>
            </a:r>
          </a:p>
          <a:p>
            <a:pPr marL="0" indent="0" algn="l">
              <a:buNone/>
            </a:pPr>
            <a:r>
              <a:rPr lang="en-US" i="0" dirty="0">
                <a:solidFill>
                  <a:srgbClr val="000000"/>
                </a:solidFill>
                <a:effectLst/>
                <a:latin typeface="Arial" panose="020B0604020202020204" pitchFamily="34" charset="0"/>
              </a:rPr>
              <a:t>Debussy's musical style is often titled as "impressionism."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https://youtu.be/k8JwihcysWo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5" name="Content Placeholder 4">
            <a:extLst>
              <a:ext uri="{FF2B5EF4-FFF2-40B4-BE49-F238E27FC236}">
                <a16:creationId xmlns:a16="http://schemas.microsoft.com/office/drawing/2014/main" id="{3BFBB6F8-125C-478F-9F43-BBFC15D0E43E}"/>
              </a:ext>
            </a:extLst>
          </p:cNvPr>
          <p:cNvSpPr>
            <a:spLocks noGrp="1"/>
          </p:cNvSpPr>
          <p:nvPr>
            <p:ph sz="half" idx="1"/>
          </p:nvPr>
        </p:nvSpPr>
        <p:spPr>
          <a:xfrm>
            <a:off x="580679" y="4605251"/>
            <a:ext cx="4406957" cy="997527"/>
          </a:xfrm>
          <a:solidFill>
            <a:srgbClr val="92D050">
              <a:alpha val="80000"/>
            </a:srgbClr>
          </a:solidFill>
        </p:spPr>
        <p:txBody>
          <a:bodyPr>
            <a:normAutofit/>
          </a:bodyPr>
          <a:lstStyle/>
          <a:p>
            <a:r>
              <a:rPr lang="en-US" b="0" i="0" dirty="0">
                <a:solidFill>
                  <a:srgbClr val="4D5156"/>
                </a:solidFill>
                <a:effectLst/>
                <a:latin typeface="Google Sans"/>
              </a:rPr>
              <a:t>Claude Debussy (1862-1918)</a:t>
            </a:r>
            <a:endParaRPr lang="en-GB" dirty="0"/>
          </a:p>
        </p:txBody>
      </p:sp>
      <p:pic>
        <p:nvPicPr>
          <p:cNvPr id="9" name="Picture 8">
            <a:extLst>
              <a:ext uri="{FF2B5EF4-FFF2-40B4-BE49-F238E27FC236}">
                <a16:creationId xmlns:a16="http://schemas.microsoft.com/office/drawing/2014/main" id="{C394E114-BFB0-4702-87F7-D2BC612DAA9A}"/>
              </a:ext>
            </a:extLst>
          </p:cNvPr>
          <p:cNvPicPr>
            <a:picLocks noChangeAspect="1"/>
          </p:cNvPicPr>
          <p:nvPr/>
        </p:nvPicPr>
        <p:blipFill>
          <a:blip r:embed="rId3"/>
          <a:stretch>
            <a:fillRect/>
          </a:stretch>
        </p:blipFill>
        <p:spPr>
          <a:xfrm>
            <a:off x="580679" y="705644"/>
            <a:ext cx="4290579" cy="3633600"/>
          </a:xfrm>
          <a:prstGeom prst="rect">
            <a:avLst/>
          </a:prstGeom>
        </p:spPr>
      </p:pic>
    </p:spTree>
    <p:extLst>
      <p:ext uri="{BB962C8B-B14F-4D97-AF65-F5344CB8AC3E}">
        <p14:creationId xmlns:p14="http://schemas.microsoft.com/office/powerpoint/2010/main" val="236832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6366D-7F18-4271-91A1-D7F2A62091B6}"/>
              </a:ext>
            </a:extLst>
          </p:cNvPr>
          <p:cNvSpPr>
            <a:spLocks noGrp="1"/>
          </p:cNvSpPr>
          <p:nvPr>
            <p:ph sz="half" idx="2"/>
          </p:nvPr>
        </p:nvSpPr>
        <p:spPr>
          <a:xfrm>
            <a:off x="6172199" y="199505"/>
            <a:ext cx="5731625" cy="5977458"/>
          </a:xfrm>
          <a:solidFill>
            <a:srgbClr val="92D050">
              <a:alpha val="80000"/>
            </a:srgbClr>
          </a:solidFill>
        </p:spPr>
        <p:txBody>
          <a:bodyPr>
            <a:normAutofit fontScale="92500" lnSpcReduction="20000"/>
          </a:bodyPr>
          <a:lstStyle/>
          <a:p>
            <a:r>
              <a:rPr lang="en-US" dirty="0"/>
              <a:t>Moonlight Sonata with elephants.</a:t>
            </a:r>
          </a:p>
          <a:p>
            <a:r>
              <a:rPr lang="en-US" dirty="0"/>
              <a:t>Ludwig van Beethoven was a German composer and pianist. </a:t>
            </a:r>
          </a:p>
          <a:p>
            <a:r>
              <a:rPr lang="en-US" dirty="0"/>
              <a:t>He is one of the most famous composers of all time. </a:t>
            </a:r>
          </a:p>
          <a:p>
            <a:r>
              <a:rPr lang="en-US" dirty="0"/>
              <a:t>His musical style was in between the classical period and the romantic.</a:t>
            </a:r>
          </a:p>
          <a:p>
            <a:r>
              <a:rPr lang="en-US" dirty="0"/>
              <a:t>Beethoven was a virtuoso (really good) pianist. </a:t>
            </a:r>
          </a:p>
          <a:p>
            <a:r>
              <a:rPr lang="en-US" dirty="0"/>
              <a:t>He composed a lot of piano music, and of course he performed his own music.</a:t>
            </a:r>
          </a:p>
          <a:p>
            <a:r>
              <a:rPr lang="en-US" dirty="0"/>
              <a:t> His 32 piano sonatas are specially famous. You may have heard about the Moonlight sonata, the </a:t>
            </a:r>
            <a:r>
              <a:rPr lang="en-US" dirty="0" err="1"/>
              <a:t>Appassionata</a:t>
            </a:r>
            <a:r>
              <a:rPr lang="en-US" dirty="0"/>
              <a:t>, or the </a:t>
            </a:r>
            <a:r>
              <a:rPr lang="en-US" dirty="0" err="1"/>
              <a:t>Pathétique</a:t>
            </a:r>
            <a:r>
              <a:rPr lang="en-US" dirty="0"/>
              <a:t>.</a:t>
            </a:r>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https://youtu.be/_4AcjvsVn5k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ED2640AA-D73C-43D1-A950-7F3029C273B0}"/>
              </a:ext>
            </a:extLst>
          </p:cNvPr>
          <p:cNvSpPr>
            <a:spLocks noGrp="1"/>
          </p:cNvSpPr>
          <p:nvPr>
            <p:ph sz="half" idx="1"/>
          </p:nvPr>
        </p:nvSpPr>
        <p:spPr>
          <a:xfrm>
            <a:off x="838200" y="5037513"/>
            <a:ext cx="5181600" cy="781395"/>
          </a:xfrm>
          <a:solidFill>
            <a:srgbClr val="92D050">
              <a:alpha val="80000"/>
            </a:srgbClr>
          </a:solidFill>
        </p:spPr>
        <p:txBody>
          <a:bodyPr>
            <a:normAutofit fontScale="92500" lnSpcReduction="20000"/>
          </a:bodyPr>
          <a:lstStyle/>
          <a:p>
            <a:r>
              <a:rPr lang="en-US" dirty="0"/>
              <a:t>Ludwig Van Beethoven:  (1770-1827) </a:t>
            </a:r>
            <a:endParaRPr lang="en-GB" dirty="0"/>
          </a:p>
        </p:txBody>
      </p:sp>
      <p:pic>
        <p:nvPicPr>
          <p:cNvPr id="5" name="Picture 4">
            <a:extLst>
              <a:ext uri="{FF2B5EF4-FFF2-40B4-BE49-F238E27FC236}">
                <a16:creationId xmlns:a16="http://schemas.microsoft.com/office/drawing/2014/main" id="{5A31641F-7B0E-4772-9A12-58655A91261A}"/>
              </a:ext>
            </a:extLst>
          </p:cNvPr>
          <p:cNvPicPr>
            <a:picLocks noChangeAspect="1"/>
          </p:cNvPicPr>
          <p:nvPr/>
        </p:nvPicPr>
        <p:blipFill>
          <a:blip r:embed="rId3"/>
          <a:stretch>
            <a:fillRect/>
          </a:stretch>
        </p:blipFill>
        <p:spPr>
          <a:xfrm>
            <a:off x="838200" y="715327"/>
            <a:ext cx="4831080" cy="3923175"/>
          </a:xfrm>
          <a:prstGeom prst="rect">
            <a:avLst/>
          </a:prstGeom>
        </p:spPr>
      </p:pic>
    </p:spTree>
    <p:extLst>
      <p:ext uri="{BB962C8B-B14F-4D97-AF65-F5344CB8AC3E}">
        <p14:creationId xmlns:p14="http://schemas.microsoft.com/office/powerpoint/2010/main" val="249657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6B3E-0C73-499D-8259-A1E5CEDEB02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32FE165-D197-40E9-998A-20845B283432}"/>
              </a:ext>
            </a:extLst>
          </p:cNvPr>
          <p:cNvSpPr>
            <a:spLocks noGrp="1"/>
          </p:cNvSpPr>
          <p:nvPr>
            <p:ph sz="half" idx="2"/>
          </p:nvPr>
        </p:nvSpPr>
        <p:spPr/>
        <p:txBody>
          <a:bodyPr/>
          <a:lstStyle/>
          <a:p>
            <a:endParaRPr lang="en-GB" dirty="0">
              <a:hlinkClick r:id="rId2"/>
            </a:endParaRPr>
          </a:p>
          <a:p>
            <a:r>
              <a:rPr lang="en-GB" dirty="0">
                <a:hlinkClick r:id="rId2"/>
              </a:rPr>
              <a:t>https://youtu.be/-WsqK1mCGeY</a:t>
            </a:r>
            <a:endParaRPr lang="en-GB" dirty="0"/>
          </a:p>
          <a:p>
            <a:endParaRPr lang="en-GB" dirty="0"/>
          </a:p>
        </p:txBody>
      </p:sp>
      <p:sp>
        <p:nvSpPr>
          <p:cNvPr id="4" name="Content Placeholder 3">
            <a:extLst>
              <a:ext uri="{FF2B5EF4-FFF2-40B4-BE49-F238E27FC236}">
                <a16:creationId xmlns:a16="http://schemas.microsoft.com/office/drawing/2014/main" id="{233FFADE-8D90-4E29-AF76-F3BB7FDAE075}"/>
              </a:ext>
            </a:extLst>
          </p:cNvPr>
          <p:cNvSpPr>
            <a:spLocks noGrp="1"/>
          </p:cNvSpPr>
          <p:nvPr>
            <p:ph sz="half" idx="1"/>
          </p:nvPr>
        </p:nvSpPr>
        <p:spPr/>
        <p:txBody>
          <a:bodyPr/>
          <a:lstStyle/>
          <a:p>
            <a:endParaRPr lang="en-GB"/>
          </a:p>
        </p:txBody>
      </p:sp>
    </p:spTree>
    <p:extLst>
      <p:ext uri="{BB962C8B-B14F-4D97-AF65-F5344CB8AC3E}">
        <p14:creationId xmlns:p14="http://schemas.microsoft.com/office/powerpoint/2010/main" val="226946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476858"/>
          </a:xfrm>
          <a:solidFill>
            <a:srgbClr val="92D050"/>
          </a:solidFill>
        </p:spPr>
        <p:txBody>
          <a:bodyPr>
            <a:normAutofit/>
          </a:bodyPr>
          <a:lstStyle/>
          <a:p>
            <a:r>
              <a:rPr lang="en-GB" sz="2800" b="1" dirty="0"/>
              <a:t>Igor Stravinsky: Finale of the firebird</a:t>
            </a:r>
          </a:p>
          <a:p>
            <a:r>
              <a:rPr lang="en-GB" dirty="0"/>
              <a:t>17 June  1882 – 6 April 1971</a:t>
            </a:r>
            <a:endParaRPr lang="en-GB" sz="2800" b="1" dirty="0"/>
          </a:p>
        </p:txBody>
      </p:sp>
      <p:sp>
        <p:nvSpPr>
          <p:cNvPr id="7" name="Subtitle 2"/>
          <p:cNvSpPr txBox="1">
            <a:spLocks/>
          </p:cNvSpPr>
          <p:nvPr/>
        </p:nvSpPr>
        <p:spPr>
          <a:xfrm>
            <a:off x="5711687" y="1677159"/>
            <a:ext cx="5082208" cy="4027902"/>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dirty="0"/>
              <a:t>Stravinsky was most famous for his ballet compositions, </a:t>
            </a:r>
            <a:r>
              <a:rPr lang="en-GB" sz="3600" dirty="0" err="1"/>
              <a:t>Petrushka</a:t>
            </a:r>
            <a:r>
              <a:rPr lang="en-GB" sz="3600" dirty="0"/>
              <a:t>, The Firebird and The Rites of Spring.</a:t>
            </a:r>
          </a:p>
          <a:p>
            <a:pPr algn="l"/>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https://youtu.be/-WsqK1mCGeY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3600" dirty="0"/>
          </a:p>
          <a:p>
            <a:pPr algn="l"/>
            <a:endParaRPr lang="en-GB" sz="3600" dirty="0"/>
          </a:p>
          <a:p>
            <a:pPr algn="l"/>
            <a:endParaRPr lang="en-GB" sz="36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882097" y="1829559"/>
            <a:ext cx="4299604" cy="2275440"/>
          </a:xfrm>
          <a:prstGeom prst="rect">
            <a:avLst/>
          </a:prstGeom>
        </p:spPr>
      </p:pic>
    </p:spTree>
    <p:extLst>
      <p:ext uri="{BB962C8B-B14F-4D97-AF65-F5344CB8AC3E}">
        <p14:creationId xmlns:p14="http://schemas.microsoft.com/office/powerpoint/2010/main" val="277561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47649"/>
          </a:xfrm>
        </p:spPr>
        <p:txBody>
          <a:bodyPr>
            <a:normAutofit/>
          </a:bodyPr>
          <a:lstStyle/>
          <a:p>
            <a:r>
              <a:rPr lang="en-GB" dirty="0"/>
              <a:t>Japanese Drummers Taiko</a:t>
            </a:r>
          </a:p>
          <a:p>
            <a:endParaRPr lang="en-GB" dirty="0"/>
          </a:p>
        </p:txBody>
      </p:sp>
      <p:sp>
        <p:nvSpPr>
          <p:cNvPr id="7" name="Subtitle 2"/>
          <p:cNvSpPr txBox="1">
            <a:spLocks/>
          </p:cNvSpPr>
          <p:nvPr/>
        </p:nvSpPr>
        <p:spPr>
          <a:xfrm>
            <a:off x="5735751" y="336884"/>
            <a:ext cx="6007070" cy="5919537"/>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hlinkClick r:id="rId2"/>
              </a:rPr>
              <a:t>https://youtu.be/C7HL5wYqAbU</a:t>
            </a:r>
            <a:endParaRPr lang="en-US" b="1" dirty="0"/>
          </a:p>
          <a:p>
            <a:pPr algn="l"/>
            <a:r>
              <a:rPr lang="en-US" b="1" dirty="0"/>
              <a:t>Taiko</a:t>
            </a:r>
            <a:r>
              <a:rPr lang="en-US" dirty="0"/>
              <a:t> Drumming is a blend of music and various martial arts that either originated in Japan or have been imported from China.</a:t>
            </a:r>
          </a:p>
          <a:p>
            <a:pPr algn="l"/>
            <a:r>
              <a:rPr lang="en-US" dirty="0"/>
              <a:t>The taiko is a large, drum-like instrument of the percussion family that is believed to have originated in Korean and Chinese culture and was introduced to Japan in the 6</a:t>
            </a:r>
            <a:r>
              <a:rPr lang="en-US" baseline="30000" dirty="0"/>
              <a:t>th</a:t>
            </a:r>
            <a:r>
              <a:rPr lang="en-US" dirty="0"/>
              <a:t> century CE. Throughout their history taiko have been used for a variety of purposes including military, theatrical, religious, festival, concert, and communication.</a:t>
            </a:r>
            <a:endParaRPr lang="en-GB" sz="4000" dirty="0"/>
          </a:p>
        </p:txBody>
      </p:sp>
      <p:pic>
        <p:nvPicPr>
          <p:cNvPr id="2" name="Picture 1">
            <a:extLst>
              <a:ext uri="{FF2B5EF4-FFF2-40B4-BE49-F238E27FC236}">
                <a16:creationId xmlns:a16="http://schemas.microsoft.com/office/drawing/2014/main" id="{22FEE86B-C0A5-48C6-A27E-47B0082819CD}"/>
              </a:ext>
            </a:extLst>
          </p:cNvPr>
          <p:cNvPicPr>
            <a:picLocks noChangeAspect="1"/>
          </p:cNvPicPr>
          <p:nvPr/>
        </p:nvPicPr>
        <p:blipFill>
          <a:blip r:embed="rId3"/>
          <a:stretch>
            <a:fillRect/>
          </a:stretch>
        </p:blipFill>
        <p:spPr>
          <a:xfrm>
            <a:off x="282633" y="815009"/>
            <a:ext cx="4726689" cy="3673864"/>
          </a:xfrm>
          <a:prstGeom prst="rect">
            <a:avLst/>
          </a:prstGeom>
        </p:spPr>
      </p:pic>
    </p:spTree>
    <p:extLst>
      <p:ext uri="{BB962C8B-B14F-4D97-AF65-F5344CB8AC3E}">
        <p14:creationId xmlns:p14="http://schemas.microsoft.com/office/powerpoint/2010/main" val="153464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0267-4FF4-4ED9-AA0B-3F0869CD6AF2}"/>
              </a:ext>
            </a:extLst>
          </p:cNvPr>
          <p:cNvSpPr>
            <a:spLocks noGrp="1"/>
          </p:cNvSpPr>
          <p:nvPr>
            <p:ph type="ctrTitle"/>
          </p:nvPr>
        </p:nvSpPr>
        <p:spPr>
          <a:xfrm>
            <a:off x="2044931" y="2075504"/>
            <a:ext cx="3275214" cy="1598721"/>
          </a:xfrm>
        </p:spPr>
        <p:txBody>
          <a:bodyPr rtlCol="0">
            <a:normAutofit/>
          </a:bodyPr>
          <a:lstStyle/>
          <a:p>
            <a:pPr rtl="0"/>
            <a:r>
              <a:rPr lang="en-GB" b="1" dirty="0">
                <a:latin typeface="Comic Sans MS" panose="030F0702030302020204" pitchFamily="66" charset="0"/>
              </a:rPr>
              <a:t>Summer term</a:t>
            </a:r>
          </a:p>
        </p:txBody>
      </p:sp>
      <p:pic>
        <p:nvPicPr>
          <p:cNvPr id="7" name="Picture 6" descr="Woman teaching students how to play violin">
            <a:extLst>
              <a:ext uri="{FF2B5EF4-FFF2-40B4-BE49-F238E27FC236}">
                <a16:creationId xmlns:a16="http://schemas.microsoft.com/office/drawing/2014/main" id="{25B43627-311D-4050-9EF2-AC003DA836D2}"/>
              </a:ext>
            </a:extLst>
          </p:cNvPr>
          <p:cNvPicPr>
            <a:picLocks noChangeAspect="1"/>
          </p:cNvPicPr>
          <p:nvPr/>
        </p:nvPicPr>
        <p:blipFill rotWithShape="1">
          <a:blip r:embed="rId3"/>
          <a:srcRect l="11483"/>
          <a:stretch/>
        </p:blipFill>
        <p:spPr>
          <a:xfrm>
            <a:off x="5446972" y="227"/>
            <a:ext cx="6745028" cy="6858000"/>
          </a:xfrm>
          <a:prstGeom prst="rect">
            <a:avLst/>
          </a:prstGeom>
          <a:ln w="9525">
            <a:noFill/>
          </a:ln>
        </p:spPr>
      </p:pic>
    </p:spTree>
    <p:extLst>
      <p:ext uri="{BB962C8B-B14F-4D97-AF65-F5344CB8AC3E}">
        <p14:creationId xmlns:p14="http://schemas.microsoft.com/office/powerpoint/2010/main" val="426170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930205"/>
          </a:xfrm>
        </p:spPr>
        <p:txBody>
          <a:bodyPr/>
          <a:lstStyle/>
          <a:p>
            <a:r>
              <a:rPr lang="en-GB" dirty="0"/>
              <a:t>Johann </a:t>
            </a:r>
            <a:r>
              <a:rPr lang="en-GB" dirty="0" err="1"/>
              <a:t>Johannson</a:t>
            </a:r>
            <a:br>
              <a:rPr lang="en-GB" dirty="0"/>
            </a:br>
            <a:r>
              <a:rPr lang="en-GB" dirty="0"/>
              <a:t>1969-2018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913" y="885342"/>
            <a:ext cx="3810000" cy="3810000"/>
          </a:xfrm>
          <a:prstGeom prst="rect">
            <a:avLst/>
          </a:prstGeom>
        </p:spPr>
      </p:pic>
      <p:sp>
        <p:nvSpPr>
          <p:cNvPr id="7" name="Subtitle 2"/>
          <p:cNvSpPr txBox="1">
            <a:spLocks/>
          </p:cNvSpPr>
          <p:nvPr/>
        </p:nvSpPr>
        <p:spPr>
          <a:xfrm>
            <a:off x="5711687" y="615142"/>
            <a:ext cx="5892880" cy="5746747"/>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rgbClr val="000000"/>
                </a:solidFill>
                <a:effectLst/>
                <a:uLnTx/>
                <a:uFillTx/>
                <a:latin typeface="Arial" panose="020B0604020202020204"/>
                <a:ea typeface="+mn-ea"/>
                <a:cs typeface="+mn-cs"/>
              </a:rPr>
              <a:t>A famous modern composer from Iceland who scored the music to TV and Films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Arrival of the birds: Mystery of the flamingos:  </a:t>
            </a:r>
            <a:r>
              <a:rPr kumimoji="0" lang="en-GB" sz="2400" b="0" i="0" u="sng" strike="noStrike" kern="1200" cap="none" spc="0" normalizeH="0" baseline="0" noProof="0" dirty="0">
                <a:ln>
                  <a:noFill/>
                </a:ln>
                <a:solidFill>
                  <a:srgbClr val="000000"/>
                </a:solidFill>
                <a:effectLst/>
                <a:uLnTx/>
                <a:uFillTx/>
                <a:latin typeface="Arial" panose="020B0604020202020204"/>
                <a:ea typeface="+mn-ea"/>
                <a:cs typeface="+mn-cs"/>
                <a:hlinkClick r:id="rId3"/>
              </a:rPr>
              <a:t>https://youtu.be/tafqaf3myjk</a:t>
            </a: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By film composer Johann Johannsson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1406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a:bodyPr>
          <a:lstStyle/>
          <a:p>
            <a:r>
              <a:rPr lang="en-GB" dirty="0"/>
              <a:t>Gautier </a:t>
            </a:r>
            <a:r>
              <a:rPr lang="en-GB" dirty="0" err="1"/>
              <a:t>Capucon</a:t>
            </a:r>
            <a:r>
              <a:rPr lang="en-GB" dirty="0"/>
              <a:t> </a:t>
            </a:r>
          </a:p>
          <a:p>
            <a:r>
              <a:rPr lang="en-GB" dirty="0"/>
              <a:t>The Swan: Cello Solo</a:t>
            </a:r>
          </a:p>
          <a:p>
            <a:r>
              <a:rPr lang="en-GB" dirty="0"/>
              <a:t>born 3 September 1981</a:t>
            </a:r>
          </a:p>
        </p:txBody>
      </p:sp>
      <p:sp>
        <p:nvSpPr>
          <p:cNvPr id="7" name="Subtitle 2"/>
          <p:cNvSpPr txBox="1">
            <a:spLocks/>
          </p:cNvSpPr>
          <p:nvPr/>
        </p:nvSpPr>
        <p:spPr>
          <a:xfrm>
            <a:off x="5711687" y="1677159"/>
            <a:ext cx="5082208" cy="4835153"/>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u="sng" dirty="0">
                <a:hlinkClick r:id="rId2"/>
              </a:rPr>
              <a:t>https://youtu.be/IpWoSDsUJu8</a:t>
            </a:r>
            <a:endParaRPr lang="en-GB" dirty="0"/>
          </a:p>
          <a:p>
            <a:pPr algn="l"/>
            <a:r>
              <a:rPr lang="en-GB" dirty="0"/>
              <a:t>Gautier </a:t>
            </a:r>
            <a:r>
              <a:rPr lang="en-GB" dirty="0" err="1"/>
              <a:t>Capuçon</a:t>
            </a:r>
            <a:r>
              <a:rPr lang="en-GB" dirty="0"/>
              <a:t> was born in Chambery,  </a:t>
            </a:r>
            <a:r>
              <a:rPr lang="en-GB" dirty="0" err="1"/>
              <a:t>Savoie</a:t>
            </a:r>
            <a:endParaRPr lang="en-GB" dirty="0"/>
          </a:p>
          <a:p>
            <a:pPr algn="l"/>
            <a:r>
              <a:rPr lang="en-GB" dirty="0"/>
              <a:t>He is the youngest of three siblings.</a:t>
            </a:r>
          </a:p>
          <a:p>
            <a:pPr algn="l"/>
            <a:r>
              <a:rPr lang="en-GB" dirty="0"/>
              <a:t>He started learning the cello when he was four years old</a:t>
            </a:r>
          </a:p>
          <a:p>
            <a:pPr algn="l"/>
            <a:r>
              <a:rPr lang="en-GB" dirty="0"/>
              <a:t>He is also an accomplished pianist. He started learning the piano at the age of seven </a:t>
            </a:r>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BD0D8BF9-A9C7-3149-8309-CB9BFB28C2D6}"/>
              </a:ext>
            </a:extLst>
          </p:cNvPr>
          <p:cNvPicPr>
            <a:picLocks noChangeAspect="1"/>
          </p:cNvPicPr>
          <p:nvPr/>
        </p:nvPicPr>
        <p:blipFill>
          <a:blip r:embed="rId3"/>
          <a:stretch>
            <a:fillRect/>
          </a:stretch>
        </p:blipFill>
        <p:spPr>
          <a:xfrm>
            <a:off x="612775" y="665019"/>
            <a:ext cx="4522441" cy="3115244"/>
          </a:xfrm>
          <a:prstGeom prst="rect">
            <a:avLst/>
          </a:prstGeom>
        </p:spPr>
      </p:pic>
    </p:spTree>
    <p:extLst>
      <p:ext uri="{BB962C8B-B14F-4D97-AF65-F5344CB8AC3E}">
        <p14:creationId xmlns:p14="http://schemas.microsoft.com/office/powerpoint/2010/main" val="3086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923182" cy="1317832"/>
          </a:xfrm>
          <a:solidFill>
            <a:srgbClr val="92D050"/>
          </a:solidFill>
        </p:spPr>
        <p:txBody>
          <a:bodyPr>
            <a:normAutofit fontScale="77500" lnSpcReduction="20000"/>
          </a:bodyPr>
          <a:lstStyle/>
          <a:p>
            <a:r>
              <a:rPr lang="en-GB" dirty="0"/>
              <a:t>Vivaldi</a:t>
            </a:r>
          </a:p>
          <a:p>
            <a:r>
              <a:rPr lang="en-GB" dirty="0"/>
              <a:t>The Four Seasons : Violin solo with String Orchestra</a:t>
            </a:r>
          </a:p>
          <a:p>
            <a:r>
              <a:rPr lang="en-GB" dirty="0"/>
              <a:t>born Venice, 4 March 1678; died Vienna, 28 July 1741</a:t>
            </a:r>
          </a:p>
        </p:txBody>
      </p:sp>
      <p:sp>
        <p:nvSpPr>
          <p:cNvPr id="7" name="Subtitle 2"/>
          <p:cNvSpPr txBox="1">
            <a:spLocks/>
          </p:cNvSpPr>
          <p:nvPr/>
        </p:nvSpPr>
        <p:spPr>
          <a:xfrm>
            <a:off x="5711687" y="1677159"/>
            <a:ext cx="5082208" cy="3222833"/>
          </a:xfrm>
          <a:prstGeom prst="rect">
            <a:avLst/>
          </a:prstGeom>
          <a:solidFill>
            <a:srgbClr val="92D050"/>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https://youtu.be/jDXBnS8mZ0E</a:t>
            </a:r>
            <a:endParaRPr lang="en-GB" sz="4000" dirty="0"/>
          </a:p>
          <a:p>
            <a:pPr algn="l" fontAlgn="base"/>
            <a:r>
              <a:rPr lang="en-GB" dirty="0"/>
              <a:t>Vivaldi was an Italian composer </a:t>
            </a:r>
            <a:r>
              <a:rPr lang="en-GB" dirty="0" err="1"/>
              <a:t>anda</a:t>
            </a:r>
            <a:r>
              <a:rPr lang="en-GB" dirty="0"/>
              <a:t> virtuoso violinist.</a:t>
            </a:r>
          </a:p>
          <a:p>
            <a:pPr algn="l" fontAlgn="base"/>
            <a:r>
              <a:rPr lang="en-GB" dirty="0"/>
              <a:t>He was the most important composer in Italy at the end of the Baroque period.</a:t>
            </a:r>
          </a:p>
          <a:p>
            <a:pPr algn="l" fontAlgn="base"/>
            <a:r>
              <a:rPr lang="en-GB" dirty="0"/>
              <a:t>Vivaldi wrote more than 400 concertos for various instruments, especially for the violin.</a:t>
            </a:r>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BCB34A15-5B17-CC42-9924-2B185D4C6EB8}"/>
              </a:ext>
            </a:extLst>
          </p:cNvPr>
          <p:cNvPicPr>
            <a:picLocks noChangeAspect="1"/>
          </p:cNvPicPr>
          <p:nvPr/>
        </p:nvPicPr>
        <p:blipFill>
          <a:blip r:embed="rId3"/>
          <a:stretch>
            <a:fillRect/>
          </a:stretch>
        </p:blipFill>
        <p:spPr>
          <a:xfrm>
            <a:off x="1260088" y="1068110"/>
            <a:ext cx="3144644" cy="3013235"/>
          </a:xfrm>
          <a:prstGeom prst="rect">
            <a:avLst/>
          </a:prstGeom>
        </p:spPr>
      </p:pic>
    </p:spTree>
    <p:extLst>
      <p:ext uri="{BB962C8B-B14F-4D97-AF65-F5344CB8AC3E}">
        <p14:creationId xmlns:p14="http://schemas.microsoft.com/office/powerpoint/2010/main" val="289502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fontScale="85000" lnSpcReduction="10000"/>
          </a:bodyPr>
          <a:lstStyle/>
          <a:p>
            <a:r>
              <a:rPr lang="en-GB" dirty="0"/>
              <a:t>Prokofiev</a:t>
            </a:r>
          </a:p>
          <a:p>
            <a:r>
              <a:rPr lang="en-GB" dirty="0"/>
              <a:t>Peter and the Wolf Narration and music</a:t>
            </a:r>
          </a:p>
          <a:p>
            <a:r>
              <a:rPr lang="en-US" dirty="0"/>
              <a:t>23 April 1891; died - 5 March 1953</a:t>
            </a:r>
            <a:endParaRPr lang="en-GB" dirty="0"/>
          </a:p>
          <a:p>
            <a:endParaRPr lang="en-GB" b="1" dirty="0"/>
          </a:p>
        </p:txBody>
      </p:sp>
      <p:sp>
        <p:nvSpPr>
          <p:cNvPr id="7" name="Subtitle 2"/>
          <p:cNvSpPr txBox="1">
            <a:spLocks/>
          </p:cNvSpPr>
          <p:nvPr/>
        </p:nvSpPr>
        <p:spPr>
          <a:xfrm>
            <a:off x="5711687" y="1068111"/>
            <a:ext cx="6199576" cy="5236436"/>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Prokofiev was a Russian composer and pianist who came from Ukraine. </a:t>
            </a:r>
          </a:p>
          <a:p>
            <a:pPr algn="l"/>
            <a:r>
              <a:rPr lang="en-US" dirty="0"/>
              <a:t>During his lifetime, Ukraine was part of Russia. Together with Dmitri Shostakovich he is one of the greatest Russian composers of the 20th century.</a:t>
            </a:r>
          </a:p>
          <a:p>
            <a:pPr algn="l"/>
            <a:r>
              <a:rPr lang="en-US" dirty="0"/>
              <a:t> Children all over the world love to listen to his musical story </a:t>
            </a:r>
            <a:r>
              <a:rPr lang="en-US" i="1" dirty="0"/>
              <a:t>Peter and the Wolf</a:t>
            </a:r>
            <a:r>
              <a:rPr lang="en-US" dirty="0"/>
              <a:t> and the music for </a:t>
            </a:r>
            <a:r>
              <a:rPr lang="en-US" i="1" dirty="0"/>
              <a:t>Lieutenant </a:t>
            </a:r>
            <a:r>
              <a:rPr lang="en-US" i="1" dirty="0" err="1"/>
              <a:t>Kije</a:t>
            </a:r>
            <a:r>
              <a:rPr lang="en-US" dirty="0"/>
              <a:t>, but he wrote many other great works including symphonies, concertos, piano sonatas, ballets and operas.</a:t>
            </a:r>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Sergei Prokofiev - Wikipedia">
            <a:extLst>
              <a:ext uri="{FF2B5EF4-FFF2-40B4-BE49-F238E27FC236}">
                <a16:creationId xmlns:a16="http://schemas.microsoft.com/office/drawing/2014/main" id="{18D5D2D1-F1F3-4109-A357-55853B38F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05" y="1481196"/>
            <a:ext cx="3663179" cy="304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9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p:spPr>
        <p:txBody>
          <a:bodyPr>
            <a:normAutofit fontScale="85000" lnSpcReduction="10000"/>
          </a:bodyPr>
          <a:lstStyle/>
          <a:p>
            <a:r>
              <a:rPr lang="en-GB" dirty="0"/>
              <a:t>Prokofiev</a:t>
            </a:r>
          </a:p>
          <a:p>
            <a:r>
              <a:rPr lang="en-GB" dirty="0"/>
              <a:t>Peter and the Wolf Narration and music</a:t>
            </a:r>
          </a:p>
          <a:p>
            <a:r>
              <a:rPr lang="en-US" dirty="0"/>
              <a:t>23 April 1891; died - 5 March 1953</a:t>
            </a:r>
            <a:endParaRPr lang="en-GB" dirty="0"/>
          </a:p>
          <a:p>
            <a:endParaRPr lang="en-GB" b="1" dirty="0"/>
          </a:p>
        </p:txBody>
      </p:sp>
      <p:sp>
        <p:nvSpPr>
          <p:cNvPr id="7" name="Subtitle 2"/>
          <p:cNvSpPr txBox="1">
            <a:spLocks/>
          </p:cNvSpPr>
          <p:nvPr/>
        </p:nvSpPr>
        <p:spPr>
          <a:xfrm>
            <a:off x="5711687" y="1068111"/>
            <a:ext cx="6199576" cy="5548820"/>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700" u="sng" dirty="0">
                <a:hlinkClick r:id="rId2"/>
              </a:rPr>
              <a:t>https://youtu.be/MfM7Y9Pcdzw</a:t>
            </a:r>
            <a:endParaRPr lang="en-GB" sz="1700" dirty="0"/>
          </a:p>
          <a:p>
            <a:pPr algn="l"/>
            <a:r>
              <a:rPr lang="en-US" dirty="0"/>
              <a:t>Prokofiev was a Russian composer and pianist who came from Ukraine. </a:t>
            </a:r>
          </a:p>
          <a:p>
            <a:pPr algn="l"/>
            <a:r>
              <a:rPr lang="en-US" dirty="0"/>
              <a:t>During his lifetime, Ukraine was part of Russia. Together with Dmitri Shostakovich he is one of the greatest Russian composers of the 20th century.</a:t>
            </a:r>
          </a:p>
          <a:p>
            <a:pPr algn="l"/>
            <a:r>
              <a:rPr lang="en-US" dirty="0"/>
              <a:t> Children all over the world love to listen to his musical story </a:t>
            </a:r>
            <a:r>
              <a:rPr lang="en-US" i="1" dirty="0"/>
              <a:t>Peter and the Wolf</a:t>
            </a:r>
            <a:r>
              <a:rPr lang="en-US" dirty="0"/>
              <a:t> and the music for </a:t>
            </a:r>
            <a:r>
              <a:rPr lang="en-US" i="1" dirty="0"/>
              <a:t>Lieutenant </a:t>
            </a:r>
            <a:r>
              <a:rPr lang="en-US" i="1" dirty="0" err="1"/>
              <a:t>Kije</a:t>
            </a:r>
            <a:r>
              <a:rPr lang="en-US" dirty="0"/>
              <a:t>, but he wrote many other great works including symphonies, concertos, piano sonatas, ballets and operas.</a:t>
            </a:r>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Sergei Prokofiev - Wikipedia">
            <a:extLst>
              <a:ext uri="{FF2B5EF4-FFF2-40B4-BE49-F238E27FC236}">
                <a16:creationId xmlns:a16="http://schemas.microsoft.com/office/drawing/2014/main" id="{18D5D2D1-F1F3-4109-A357-55853B38F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05" y="1481196"/>
            <a:ext cx="3663179" cy="3042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92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a:bodyPr>
          <a:lstStyle/>
          <a:p>
            <a:r>
              <a:rPr lang="en-GB" dirty="0"/>
              <a:t>A trip to the islands</a:t>
            </a:r>
          </a:p>
          <a:p>
            <a:r>
              <a:rPr lang="en-GB" dirty="0"/>
              <a:t> Irish Harp Solo</a:t>
            </a:r>
          </a:p>
        </p:txBody>
      </p:sp>
      <p:sp>
        <p:nvSpPr>
          <p:cNvPr id="7" name="Subtitle 2"/>
          <p:cNvSpPr txBox="1">
            <a:spLocks/>
          </p:cNvSpPr>
          <p:nvPr/>
        </p:nvSpPr>
        <p:spPr>
          <a:xfrm>
            <a:off x="5711687" y="312739"/>
            <a:ext cx="6151450" cy="6184314"/>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u="sng" dirty="0">
                <a:hlinkClick r:id="rId2"/>
              </a:rPr>
              <a:t>https://youtu.be/qvyijUMqp_U</a:t>
            </a:r>
            <a:endParaRPr lang="en-GB" dirty="0"/>
          </a:p>
          <a:p>
            <a:pPr algn="l"/>
            <a:r>
              <a:rPr lang="en-US" sz="3200" dirty="0"/>
              <a:t>The </a:t>
            </a:r>
            <a:r>
              <a:rPr lang="en-US" sz="3200" b="1" dirty="0"/>
              <a:t>harp</a:t>
            </a:r>
            <a:r>
              <a:rPr lang="en-US" sz="3200" dirty="0"/>
              <a:t> is a musical instrument. It is the second biggest string instrument in an orchestra. It dates back to 4000 BC when the Egyptians used them in holy places. Christian artists often draw angels playing harps in Heaven</a:t>
            </a:r>
            <a:endParaRPr lang="en-GB" sz="32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FEA15E99-57F3-4825-9036-B565C4CC5652}"/>
              </a:ext>
            </a:extLst>
          </p:cNvPr>
          <p:cNvPicPr>
            <a:picLocks noChangeAspect="1"/>
          </p:cNvPicPr>
          <p:nvPr/>
        </p:nvPicPr>
        <p:blipFill>
          <a:blip r:embed="rId3"/>
          <a:stretch>
            <a:fillRect/>
          </a:stretch>
        </p:blipFill>
        <p:spPr>
          <a:xfrm>
            <a:off x="612775" y="373327"/>
            <a:ext cx="4139543" cy="3578662"/>
          </a:xfrm>
          <a:prstGeom prst="rect">
            <a:avLst/>
          </a:prstGeom>
        </p:spPr>
      </p:pic>
    </p:spTree>
    <p:extLst>
      <p:ext uri="{BB962C8B-B14F-4D97-AF65-F5344CB8AC3E}">
        <p14:creationId xmlns:p14="http://schemas.microsoft.com/office/powerpoint/2010/main" val="163610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6815" y="5130973"/>
            <a:ext cx="4220817" cy="1317832"/>
          </a:xfrm>
          <a:solidFill>
            <a:srgbClr val="92D050"/>
          </a:solidFill>
        </p:spPr>
        <p:txBody>
          <a:bodyPr>
            <a:normAutofit fontScale="92500" lnSpcReduction="20000"/>
          </a:bodyPr>
          <a:lstStyle/>
          <a:p>
            <a:r>
              <a:rPr lang="en-GB" dirty="0"/>
              <a:t>Elvis Presley</a:t>
            </a:r>
          </a:p>
          <a:p>
            <a:r>
              <a:rPr lang="en-GB" dirty="0"/>
              <a:t>Blue Suede Shoes</a:t>
            </a:r>
          </a:p>
          <a:p>
            <a:r>
              <a:rPr lang="en-GB" dirty="0"/>
              <a:t>January 8, 1935 – August 16, 1977</a:t>
            </a:r>
            <a:endParaRPr lang="en-GB" b="1" dirty="0"/>
          </a:p>
        </p:txBody>
      </p:sp>
      <p:sp>
        <p:nvSpPr>
          <p:cNvPr id="7" name="Subtitle 2"/>
          <p:cNvSpPr txBox="1">
            <a:spLocks/>
          </p:cNvSpPr>
          <p:nvPr/>
        </p:nvSpPr>
        <p:spPr>
          <a:xfrm>
            <a:off x="5711687" y="1677159"/>
            <a:ext cx="5082208" cy="4426461"/>
          </a:xfrm>
          <a:prstGeom prst="rect">
            <a:avLst/>
          </a:prstGeom>
          <a:solidFill>
            <a:srgbClr val="92D050"/>
          </a:solid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https://youtu.be/T1Ond-OwgU8</a:t>
            </a:r>
            <a:endParaRPr lang="en-GB" sz="4000" u="sng" dirty="0"/>
          </a:p>
          <a:p>
            <a:pPr algn="l"/>
            <a:r>
              <a:rPr lang="en-GB" sz="4000" dirty="0"/>
              <a:t>Elvis Aaron Presley was an American singer and actor. Dubbed the "King of Rock and Roll", he is regarded as one of the most significant cultural icons of the 20th century. </a:t>
            </a:r>
          </a:p>
          <a:p>
            <a:pPr algn="l"/>
            <a:r>
              <a:rPr lang="en-GB" sz="4000" dirty="0"/>
              <a:t>"Blue Suede Shoes" is a rock-and-roll standard written and first recorded by Carl Perkins in 1955. It is considered one of the first rockabilly records, incorporating elements of blues, country and pop music of the time.</a:t>
            </a: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18D6F6BF-BCDE-1844-8E52-144B62EF7B9C}"/>
              </a:ext>
            </a:extLst>
          </p:cNvPr>
          <p:cNvPicPr>
            <a:picLocks noChangeAspect="1"/>
          </p:cNvPicPr>
          <p:nvPr/>
        </p:nvPicPr>
        <p:blipFill>
          <a:blip r:embed="rId3"/>
          <a:stretch>
            <a:fillRect/>
          </a:stretch>
        </p:blipFill>
        <p:spPr>
          <a:xfrm>
            <a:off x="1865106" y="894080"/>
            <a:ext cx="2794000" cy="3606800"/>
          </a:xfrm>
          <a:prstGeom prst="rect">
            <a:avLst/>
          </a:prstGeom>
        </p:spPr>
      </p:pic>
    </p:spTree>
    <p:extLst>
      <p:ext uri="{BB962C8B-B14F-4D97-AF65-F5344CB8AC3E}">
        <p14:creationId xmlns:p14="http://schemas.microsoft.com/office/powerpoint/2010/main" val="49144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a:bodyPr>
          <a:lstStyle/>
          <a:p>
            <a:r>
              <a:rPr lang="en-GB" b="1" dirty="0"/>
              <a:t>Queen</a:t>
            </a:r>
          </a:p>
          <a:p>
            <a:r>
              <a:rPr lang="en-GB" dirty="0"/>
              <a:t>We will rock you</a:t>
            </a:r>
          </a:p>
          <a:p>
            <a:endParaRPr lang="en-GB" b="1" dirty="0"/>
          </a:p>
        </p:txBody>
      </p:sp>
      <p:sp>
        <p:nvSpPr>
          <p:cNvPr id="7" name="Subtitle 2"/>
          <p:cNvSpPr txBox="1">
            <a:spLocks/>
          </p:cNvSpPr>
          <p:nvPr/>
        </p:nvSpPr>
        <p:spPr>
          <a:xfrm>
            <a:off x="5711687" y="708993"/>
            <a:ext cx="5691808" cy="4190999"/>
          </a:xfrm>
          <a:prstGeom prst="rect">
            <a:avLst/>
          </a:prstGeom>
          <a:solidFill>
            <a:srgbClr val="92D050"/>
          </a:solidFill>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https://youtu.be/-tJYN-eG1zk</a:t>
            </a:r>
            <a:endParaRPr lang="en-GB" sz="4000" dirty="0"/>
          </a:p>
          <a:p>
            <a:pPr algn="l"/>
            <a:r>
              <a:rPr lang="en-GB" sz="4000" dirty="0"/>
              <a:t>Queen are a British rock band formed in London in 1970. Their classic line-up was Freddie Mercury (lead vocals, piano), </a:t>
            </a:r>
          </a:p>
          <a:p>
            <a:pPr algn="l"/>
            <a:r>
              <a:rPr lang="en-GB" sz="4000" dirty="0"/>
              <a:t>Brian May (guitar, vocals), </a:t>
            </a:r>
          </a:p>
          <a:p>
            <a:pPr algn="l"/>
            <a:r>
              <a:rPr lang="en-GB" sz="4000" dirty="0"/>
              <a:t>Roger Taylor (drums, vocals) </a:t>
            </a:r>
          </a:p>
          <a:p>
            <a:pPr algn="l"/>
            <a:r>
              <a:rPr lang="en-GB" sz="4000" dirty="0"/>
              <a:t>and John Deacon (bass). </a:t>
            </a:r>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AA2D9F26-F3C1-6B4B-AB15-66EE8AD2D5C9}"/>
              </a:ext>
            </a:extLst>
          </p:cNvPr>
          <p:cNvPicPr>
            <a:picLocks noChangeAspect="1"/>
          </p:cNvPicPr>
          <p:nvPr/>
        </p:nvPicPr>
        <p:blipFill>
          <a:blip r:embed="rId3"/>
          <a:stretch>
            <a:fillRect/>
          </a:stretch>
        </p:blipFill>
        <p:spPr>
          <a:xfrm>
            <a:off x="902970" y="312738"/>
            <a:ext cx="4191000" cy="4191000"/>
          </a:xfrm>
          <a:prstGeom prst="rect">
            <a:avLst/>
          </a:prstGeom>
        </p:spPr>
      </p:pic>
    </p:spTree>
    <p:extLst>
      <p:ext uri="{BB962C8B-B14F-4D97-AF65-F5344CB8AC3E}">
        <p14:creationId xmlns:p14="http://schemas.microsoft.com/office/powerpoint/2010/main" val="20294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a:bodyPr>
          <a:lstStyle/>
          <a:p>
            <a:r>
              <a:rPr lang="en-GB" dirty="0"/>
              <a:t>David Bowie</a:t>
            </a:r>
          </a:p>
          <a:p>
            <a:r>
              <a:rPr lang="en-GB" dirty="0"/>
              <a:t> This is Major Tom</a:t>
            </a:r>
          </a:p>
        </p:txBody>
      </p:sp>
      <p:sp>
        <p:nvSpPr>
          <p:cNvPr id="7" name="Subtitle 2"/>
          <p:cNvSpPr txBox="1">
            <a:spLocks/>
          </p:cNvSpPr>
          <p:nvPr/>
        </p:nvSpPr>
        <p:spPr>
          <a:xfrm>
            <a:off x="5711687" y="585537"/>
            <a:ext cx="5082208" cy="5427637"/>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https://youtu.be/iYYRH4apXDo</a:t>
            </a:r>
            <a:endParaRPr lang="en-GB" sz="4000" dirty="0"/>
          </a:p>
          <a:p>
            <a:pPr algn="l"/>
            <a:r>
              <a:rPr lang="en-GB" b="1" dirty="0"/>
              <a:t>David Robert Jones known as David Bowie, </a:t>
            </a:r>
            <a:r>
              <a:rPr lang="en-US" dirty="0"/>
              <a:t>was an English singer-songwriter and actor. A leading figure in the music industry, Bowie is regarded as one of the most influential musicians of the 20th century.</a:t>
            </a:r>
            <a:r>
              <a:rPr lang="en-GB" dirty="0"/>
              <a:t>     </a:t>
            </a:r>
          </a:p>
          <a:p>
            <a:pPr algn="l"/>
            <a:r>
              <a:rPr lang="en-US" dirty="0"/>
              <a:t>He grew up in Bromley, Kent. He played the saxophone. </a:t>
            </a:r>
            <a:r>
              <a:rPr lang="en-GB" dirty="0"/>
              <a:t>           </a:t>
            </a: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EF8B052F-F9FE-4D21-A5D8-DC3993235BA1}"/>
              </a:ext>
            </a:extLst>
          </p:cNvPr>
          <p:cNvPicPr>
            <a:picLocks noChangeAspect="1"/>
          </p:cNvPicPr>
          <p:nvPr/>
        </p:nvPicPr>
        <p:blipFill>
          <a:blip r:embed="rId3"/>
          <a:stretch>
            <a:fillRect/>
          </a:stretch>
        </p:blipFill>
        <p:spPr>
          <a:xfrm>
            <a:off x="1398105" y="585537"/>
            <a:ext cx="3257550" cy="3810000"/>
          </a:xfrm>
          <a:prstGeom prst="rect">
            <a:avLst/>
          </a:prstGeom>
        </p:spPr>
      </p:pic>
    </p:spTree>
    <p:extLst>
      <p:ext uri="{BB962C8B-B14F-4D97-AF65-F5344CB8AC3E}">
        <p14:creationId xmlns:p14="http://schemas.microsoft.com/office/powerpoint/2010/main" val="301256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3193774"/>
            <a:ext cx="2169905" cy="1150384"/>
          </a:xfrm>
        </p:spPr>
        <p:txBody>
          <a:bodyPr>
            <a:normAutofit/>
          </a:bodyPr>
          <a:lstStyle/>
          <a:p>
            <a:r>
              <a:rPr lang="en-GB" dirty="0"/>
              <a:t>Paul </a:t>
            </a:r>
            <a:r>
              <a:rPr lang="en-GB" dirty="0" err="1"/>
              <a:t>Mcartney</a:t>
            </a:r>
            <a:endParaRPr lang="en-GB" dirty="0"/>
          </a:p>
          <a:p>
            <a:r>
              <a:rPr lang="en-GB" dirty="0"/>
              <a:t>frog Song</a:t>
            </a:r>
          </a:p>
          <a:p>
            <a:endParaRPr lang="en-GB" b="1" dirty="0"/>
          </a:p>
        </p:txBody>
      </p:sp>
      <p:sp>
        <p:nvSpPr>
          <p:cNvPr id="7" name="Subtitle 2"/>
          <p:cNvSpPr txBox="1">
            <a:spLocks/>
          </p:cNvSpPr>
          <p:nvPr/>
        </p:nvSpPr>
        <p:spPr>
          <a:xfrm>
            <a:off x="2403474" y="312738"/>
            <a:ext cx="9714119" cy="5944843"/>
          </a:xfrm>
          <a:prstGeom prst="rect">
            <a:avLst/>
          </a:prstGeom>
          <a:solidFill>
            <a:srgbClr val="92D050"/>
          </a:solidFill>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https://youtu.be/PcDVH8DiBnM</a:t>
            </a:r>
            <a:endParaRPr lang="en-GB" sz="4000" dirty="0"/>
          </a:p>
          <a:p>
            <a:pPr lvl="0" algn="l"/>
            <a:r>
              <a:rPr lang="en-US" sz="4200" dirty="0"/>
              <a:t>"We All Stand Together" is from the animated film Rupert and the Frog Song and reached number three in the UK Singles Chart in 1984.</a:t>
            </a:r>
          </a:p>
          <a:p>
            <a:pPr lvl="0" algn="l"/>
            <a:r>
              <a:rPr lang="en-US" sz="4200" dirty="0"/>
              <a:t>Rupert Bear decides to head off for a walk on the hills. With his Mother's blessing, he sets off for a jolly trip, encountering his friends Edward Elephant and Bill Badger along the way, who are too busy to join him - Bill needs to look after his baby brother and Edward has to do some shopping. As Rupert reaches a hill, he props himself up against the trunk of an oak tree and enjoys the glory of the countryside. Suddenly, he finds himself enveloped by a rainbow cloud of butterflies previously masquerading as leaves on the oak tree, and all of them swarm away from the leafless tree towards a rocky outcrop; Rupert cannot resist following them. As he leaves, a large white barn owl and two black cats decide to follow him.</a:t>
            </a:r>
          </a:p>
          <a:p>
            <a:pPr lvl="0" algn="l"/>
            <a:r>
              <a:rPr lang="en-US" sz="4200" dirty="0"/>
              <a:t>Upon the rocks, Rupert finds a large number of multicolored frogs. He walks into a cave behind a waterfall and sees three signs: "Frogs only beyond this point", "Everything except frogs must be kept on a lead", and "Guard frogs operating". He sneaks into the palace, trying to avoid getting caught by the frog guards. There, he witnesses the Frog Song, an event that occurs only once in a few hundred years in which various frogs of all shapes and sizes come together and sing "We All Stand Together". Around the end, the frog King and Queen rise out of the water before the crowd to finish off the song. After a thunderous applause from the frogs, the owl, who had followed Rupert to find out where the frogs were hiding, launches itself for an attack on the royals, but Rupert manages to warn the frogs in time and they all quickly retreat, leaving the owl and the cats empty-handed and the palace completely empty. After hearing his mother call him, Rupert excitedly rushes home to tell his family about what he saw.</a:t>
            </a:r>
            <a:endParaRPr lang="en-GB" sz="42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3261138" y="-83613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Paul McCartney smiling">
            <a:extLst>
              <a:ext uri="{FF2B5EF4-FFF2-40B4-BE49-F238E27FC236}">
                <a16:creationId xmlns:a16="http://schemas.microsoft.com/office/drawing/2014/main" id="{DFF76460-79E0-42E7-AD76-09AA0E3A7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6" y="115058"/>
            <a:ext cx="20955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63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a:bodyPr>
          <a:lstStyle/>
          <a:p>
            <a:r>
              <a:rPr lang="en-GB" dirty="0"/>
              <a:t>Elton John</a:t>
            </a:r>
          </a:p>
          <a:p>
            <a:r>
              <a:rPr lang="en-GB" dirty="0"/>
              <a:t>Rocket Man 1972 </a:t>
            </a:r>
            <a:r>
              <a:rPr lang="en-GB" dirty="0" err="1"/>
              <a:t>i</a:t>
            </a:r>
            <a:endParaRPr lang="en-GB" dirty="0"/>
          </a:p>
          <a:p>
            <a:endParaRPr lang="en-GB" b="1" dirty="0"/>
          </a:p>
        </p:txBody>
      </p:sp>
      <p:sp>
        <p:nvSpPr>
          <p:cNvPr id="7" name="Subtitle 2"/>
          <p:cNvSpPr txBox="1">
            <a:spLocks/>
          </p:cNvSpPr>
          <p:nvPr/>
        </p:nvSpPr>
        <p:spPr>
          <a:xfrm>
            <a:off x="5711686" y="1677159"/>
            <a:ext cx="6480313" cy="4723641"/>
          </a:xfrm>
          <a:prstGeom prst="rect">
            <a:avLst/>
          </a:prstGeom>
          <a:solidFill>
            <a:srgbClr val="92D050"/>
          </a:solidFill>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https://youtu.be/-arJlV12Icc</a:t>
            </a:r>
            <a:endParaRPr lang="en-GB" sz="4000" dirty="0"/>
          </a:p>
          <a:p>
            <a:pPr algn="l"/>
            <a:r>
              <a:rPr lang="en-US" sz="4000" dirty="0"/>
              <a:t>Space exploration was big in 1972; the song came out around the time of the Apollo 16 mission, which sent men to the moon for the fifth time.</a:t>
            </a:r>
          </a:p>
          <a:p>
            <a:pPr algn="l"/>
            <a:r>
              <a:rPr lang="en-US" sz="4000" dirty="0"/>
              <a:t>The inspiration for Bernie </a:t>
            </a:r>
            <a:r>
              <a:rPr lang="en-US" sz="4000" dirty="0" err="1"/>
              <a:t>Taupin's</a:t>
            </a:r>
            <a:r>
              <a:rPr lang="en-US" sz="4000" dirty="0"/>
              <a:t> lyrics, however, was the short story The Rocket Man, written by Ray Bradbury. The sci-fi author's tale is told from the perspective of a child, whose astronaut father has mixed feelings at leaving his family in order to do his job.</a:t>
            </a:r>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1468E65B-F379-416B-BF37-4E385CA33415}"/>
              </a:ext>
            </a:extLst>
          </p:cNvPr>
          <p:cNvPicPr>
            <a:picLocks noChangeAspect="1"/>
          </p:cNvPicPr>
          <p:nvPr/>
        </p:nvPicPr>
        <p:blipFill>
          <a:blip r:embed="rId3"/>
          <a:stretch>
            <a:fillRect/>
          </a:stretch>
        </p:blipFill>
        <p:spPr>
          <a:xfrm>
            <a:off x="788505" y="615120"/>
            <a:ext cx="3783495" cy="3908753"/>
          </a:xfrm>
          <a:prstGeom prst="rect">
            <a:avLst/>
          </a:prstGeom>
        </p:spPr>
      </p:pic>
    </p:spTree>
    <p:extLst>
      <p:ext uri="{BB962C8B-B14F-4D97-AF65-F5344CB8AC3E}">
        <p14:creationId xmlns:p14="http://schemas.microsoft.com/office/powerpoint/2010/main" val="323993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7F3E-84F1-4F63-A63F-CC57C2289002}"/>
              </a:ext>
            </a:extLst>
          </p:cNvPr>
          <p:cNvSpPr>
            <a:spLocks noGrp="1"/>
          </p:cNvSpPr>
          <p:nvPr>
            <p:ph type="title"/>
          </p:nvPr>
        </p:nvSpPr>
        <p:spPr/>
        <p:txBody>
          <a:bodyPr>
            <a:normAutofit fontScale="90000"/>
          </a:bodyPr>
          <a:lstStyle/>
          <a:p>
            <a:r>
              <a:rPr lang="en-GB" dirty="0"/>
              <a:t>Aquarium by Saint-Saens from Carnival of the Animals</a:t>
            </a:r>
          </a:p>
        </p:txBody>
      </p:sp>
      <p:sp>
        <p:nvSpPr>
          <p:cNvPr id="3" name="Content Placeholder 2">
            <a:extLst>
              <a:ext uri="{FF2B5EF4-FFF2-40B4-BE49-F238E27FC236}">
                <a16:creationId xmlns:a16="http://schemas.microsoft.com/office/drawing/2014/main" id="{8AAC4B40-4CC7-4A45-8BAF-50A548639487}"/>
              </a:ext>
            </a:extLst>
          </p:cNvPr>
          <p:cNvSpPr>
            <a:spLocks noGrp="1"/>
          </p:cNvSpPr>
          <p:nvPr>
            <p:ph idx="1"/>
          </p:nvPr>
        </p:nvSpPr>
        <p:spPr>
          <a:xfrm>
            <a:off x="0" y="1825624"/>
            <a:ext cx="7048500" cy="5032375"/>
          </a:xfrm>
          <a:solidFill>
            <a:srgbClr val="92D050">
              <a:alpha val="80000"/>
            </a:srgbClr>
          </a:solidFill>
        </p:spPr>
        <p:txBody>
          <a:bodyPr/>
          <a:lstStyle/>
          <a:p>
            <a:pPr lvl="0"/>
            <a:r>
              <a:rPr lang="en-GB" u="sng" dirty="0">
                <a:hlinkClick r:id="rId2"/>
              </a:rPr>
              <a:t>https://youtu.be/IyFpZ5MZ7kk</a:t>
            </a:r>
            <a:endParaRPr lang="en-GB" dirty="0"/>
          </a:p>
          <a:p>
            <a:r>
              <a:rPr lang="en-US" dirty="0"/>
              <a:t>Saint-Saëns was </a:t>
            </a:r>
            <a:r>
              <a:rPr lang="en-US" b="1" dirty="0"/>
              <a:t>born in 1835 in France</a:t>
            </a:r>
            <a:r>
              <a:rPr lang="en-US" dirty="0"/>
              <a:t>. His father passed away only three months after his birth and he was raised by his mother and his great-aunt Charlotte who introduced him to the piano at the age of two. By the time he was four, he had already written his first composition in 1839</a:t>
            </a:r>
            <a:endParaRPr lang="en-GB" dirty="0"/>
          </a:p>
        </p:txBody>
      </p:sp>
      <p:pic>
        <p:nvPicPr>
          <p:cNvPr id="4" name="Picture 3">
            <a:extLst>
              <a:ext uri="{FF2B5EF4-FFF2-40B4-BE49-F238E27FC236}">
                <a16:creationId xmlns:a16="http://schemas.microsoft.com/office/drawing/2014/main" id="{B845F70B-8D9B-416E-A8BC-A83492B23D4F}"/>
              </a:ext>
            </a:extLst>
          </p:cNvPr>
          <p:cNvPicPr>
            <a:picLocks noChangeAspect="1"/>
          </p:cNvPicPr>
          <p:nvPr/>
        </p:nvPicPr>
        <p:blipFill>
          <a:blip r:embed="rId3"/>
          <a:stretch>
            <a:fillRect/>
          </a:stretch>
        </p:blipFill>
        <p:spPr>
          <a:xfrm>
            <a:off x="7048500" y="2214563"/>
            <a:ext cx="5143500" cy="4643437"/>
          </a:xfrm>
          <a:prstGeom prst="rect">
            <a:avLst/>
          </a:prstGeom>
        </p:spPr>
      </p:pic>
    </p:spTree>
    <p:extLst>
      <p:ext uri="{BB962C8B-B14F-4D97-AF65-F5344CB8AC3E}">
        <p14:creationId xmlns:p14="http://schemas.microsoft.com/office/powerpoint/2010/main" val="7160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a:bodyPr>
          <a:lstStyle/>
          <a:p>
            <a:r>
              <a:rPr lang="en-GB" b="1" dirty="0"/>
              <a:t>Abba</a:t>
            </a:r>
          </a:p>
          <a:p>
            <a:r>
              <a:rPr lang="en-GB" dirty="0"/>
              <a:t>Thankyou for the music</a:t>
            </a:r>
          </a:p>
        </p:txBody>
      </p:sp>
      <p:sp>
        <p:nvSpPr>
          <p:cNvPr id="7" name="Subtitle 2"/>
          <p:cNvSpPr txBox="1">
            <a:spLocks/>
          </p:cNvSpPr>
          <p:nvPr/>
        </p:nvSpPr>
        <p:spPr>
          <a:xfrm>
            <a:off x="5711687" y="312738"/>
            <a:ext cx="6031134" cy="6545261"/>
          </a:xfrm>
          <a:prstGeom prst="rect">
            <a:avLst/>
          </a:prstGeom>
          <a:solidFill>
            <a:srgbClr val="92D050"/>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https://youtu.be/4069PUk3aM0</a:t>
            </a:r>
            <a:endParaRPr lang="en-GB" sz="4000" dirty="0"/>
          </a:p>
          <a:p>
            <a:pPr fontAlgn="base"/>
            <a:r>
              <a:rPr lang="en-US" dirty="0"/>
              <a:t>ABBA became very popular after they won the Eurovision Song Contest in 1974. They had many hits. These included "Dancing Queen", "SOS", "Mamma Mia", and "Waterloo". Most of their songs were written by Ulvaeus and Andersson.</a:t>
            </a:r>
          </a:p>
          <a:p>
            <a:pPr fontAlgn="base"/>
            <a:r>
              <a:rPr lang="en-US" dirty="0"/>
              <a:t>They originally broke up in 1982 but their music was still popular. Their music also appeared in movies (including the Australian movies </a:t>
            </a:r>
            <a:r>
              <a:rPr lang="en-US" i="1" dirty="0"/>
              <a:t>The Adventures of Priscilla, Queen of the Desert</a:t>
            </a:r>
            <a:r>
              <a:rPr lang="en-US" dirty="0"/>
              <a:t> and </a:t>
            </a:r>
            <a:r>
              <a:rPr lang="en-US" i="1" dirty="0"/>
              <a:t>Muriel's Wedding</a:t>
            </a:r>
            <a:r>
              <a:rPr lang="en-US" dirty="0"/>
              <a:t>) and the musical </a:t>
            </a:r>
            <a:r>
              <a:rPr lang="en-US" i="1" dirty="0"/>
              <a:t>Mamma Mia!</a:t>
            </a:r>
            <a:r>
              <a:rPr lang="en-US" dirty="0"/>
              <a:t>.</a:t>
            </a:r>
          </a:p>
          <a:p>
            <a:pPr fontAlgn="base"/>
            <a:r>
              <a:rPr lang="en-US" dirty="0"/>
              <a:t>The group was inducted into the Rock and Roll Hall of Fame in 2010. In 2015, their song "Dancing Queen" was inducted into the Recording Academy's Grammy Hall of Fame.</a:t>
            </a:r>
          </a:p>
          <a:p>
            <a:pPr fontAlgn="base"/>
            <a:r>
              <a:rPr lang="en-US" dirty="0"/>
              <a:t>In 2018 it was announced that the band had reunited and recorded two new songs after 35 years of being inactive. </a:t>
            </a:r>
            <a:r>
              <a:rPr lang="en-US" i="1" dirty="0"/>
              <a:t>Voyage</a:t>
            </a:r>
            <a:r>
              <a:rPr lang="en-US" dirty="0"/>
              <a:t>, their first studio album in 40 years, will be released in November 2021.</a:t>
            </a:r>
          </a:p>
          <a:p>
            <a:pPr algn="l"/>
            <a:endParaRPr lang="en-GB" sz="4000" dirty="0"/>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1466A7B9-48DC-4C52-80C2-C4CD290A0B0F}"/>
              </a:ext>
            </a:extLst>
          </p:cNvPr>
          <p:cNvPicPr>
            <a:picLocks noChangeAspect="1"/>
          </p:cNvPicPr>
          <p:nvPr/>
        </p:nvPicPr>
        <p:blipFill>
          <a:blip r:embed="rId3"/>
          <a:stretch>
            <a:fillRect/>
          </a:stretch>
        </p:blipFill>
        <p:spPr>
          <a:xfrm>
            <a:off x="1045956" y="657983"/>
            <a:ext cx="3963366" cy="3817764"/>
          </a:xfrm>
          <a:prstGeom prst="rect">
            <a:avLst/>
          </a:prstGeom>
        </p:spPr>
      </p:pic>
    </p:spTree>
    <p:extLst>
      <p:ext uri="{BB962C8B-B14F-4D97-AF65-F5344CB8AC3E}">
        <p14:creationId xmlns:p14="http://schemas.microsoft.com/office/powerpoint/2010/main" val="390574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a:bodyPr>
          <a:lstStyle/>
          <a:p>
            <a:r>
              <a:rPr lang="en-GB" dirty="0"/>
              <a:t>Spice Girls</a:t>
            </a:r>
          </a:p>
          <a:p>
            <a:r>
              <a:rPr lang="en-GB" dirty="0"/>
              <a:t>Wannabe</a:t>
            </a:r>
          </a:p>
          <a:p>
            <a:endParaRPr lang="en-GB" b="1" dirty="0"/>
          </a:p>
        </p:txBody>
      </p:sp>
      <p:sp>
        <p:nvSpPr>
          <p:cNvPr id="7" name="Subtitle 2"/>
          <p:cNvSpPr txBox="1">
            <a:spLocks/>
          </p:cNvSpPr>
          <p:nvPr/>
        </p:nvSpPr>
        <p:spPr>
          <a:xfrm>
            <a:off x="5711686" y="312739"/>
            <a:ext cx="6358393" cy="6104686"/>
          </a:xfrm>
          <a:prstGeom prst="rect">
            <a:avLst/>
          </a:prstGeom>
          <a:solidFill>
            <a:srgbClr val="92D050"/>
          </a:solid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https://youtu.be/BDX8eTORFCo</a:t>
            </a:r>
            <a:endParaRPr lang="en-GB" sz="4000" dirty="0"/>
          </a:p>
          <a:p>
            <a:pPr algn="l"/>
            <a:r>
              <a:rPr lang="en-GB" sz="4000" dirty="0"/>
              <a:t>The Spice Girls are a British pop girl group. The group formed in 1994. </a:t>
            </a:r>
          </a:p>
          <a:p>
            <a:pPr algn="l"/>
            <a:r>
              <a:rPr lang="en-GB" sz="4000" dirty="0"/>
              <a:t>The group has five members. </a:t>
            </a:r>
          </a:p>
          <a:p>
            <a:pPr algn="l"/>
            <a:r>
              <a:rPr lang="en-GB" sz="4000" dirty="0"/>
              <a:t>Each member uses a nickname initially given to them: Melanie Chisholm ("Sporty Spice"), Emma Bunton ("Baby Spice"), Melanie Brown ("Scary Spice"), Victoria Beckham (née Adams) ("Posh Spice"), and Geri Halliwell ("Ginger Spice") . </a:t>
            </a:r>
          </a:p>
          <a:p>
            <a:pPr algn="l"/>
            <a:r>
              <a:rPr lang="en-GB" sz="4000" dirty="0"/>
              <a:t>They were signed to Virgin Records. The Spice Girls released their debut single, "Wannabe" in 1996. It hit number-one in more than 30 countries. The song helped make the group as a global phenomenon. The group is credited for being starting the trend of commercial success of teen pop in the late 1990s.</a:t>
            </a: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Spicegirlscologne.JPG">
            <a:extLst>
              <a:ext uri="{FF2B5EF4-FFF2-40B4-BE49-F238E27FC236}">
                <a16:creationId xmlns:a16="http://schemas.microsoft.com/office/drawing/2014/main" id="{5ABFFC79-2CC4-4886-A3A1-FD7ECA56B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906" y="724657"/>
            <a:ext cx="4039986" cy="383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10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8505" y="4695342"/>
            <a:ext cx="4220817" cy="1317832"/>
          </a:xfrm>
          <a:solidFill>
            <a:srgbClr val="92D050"/>
          </a:solidFill>
        </p:spPr>
        <p:txBody>
          <a:bodyPr>
            <a:normAutofit/>
          </a:bodyPr>
          <a:lstStyle/>
          <a:p>
            <a:r>
              <a:rPr lang="en-GB" dirty="0" err="1"/>
              <a:t>Maddness</a:t>
            </a:r>
            <a:endParaRPr lang="en-GB" dirty="0"/>
          </a:p>
          <a:p>
            <a:r>
              <a:rPr lang="en-GB" dirty="0"/>
              <a:t>Baggy Trousers</a:t>
            </a:r>
          </a:p>
          <a:p>
            <a:endParaRPr lang="en-GB" b="1" dirty="0"/>
          </a:p>
        </p:txBody>
      </p:sp>
      <p:sp>
        <p:nvSpPr>
          <p:cNvPr id="7" name="Subtitle 2"/>
          <p:cNvSpPr txBox="1">
            <a:spLocks/>
          </p:cNvSpPr>
          <p:nvPr/>
        </p:nvSpPr>
        <p:spPr>
          <a:xfrm>
            <a:off x="5711686" y="312739"/>
            <a:ext cx="5867539" cy="4587254"/>
          </a:xfrm>
          <a:prstGeom prst="rect">
            <a:avLst/>
          </a:prstGeom>
          <a:solidFill>
            <a:srgbClr val="92D050"/>
          </a:solid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u="sng" dirty="0">
                <a:hlinkClick r:id="rId2"/>
              </a:rPr>
              <a:t>https://youtu.be/Dc3AovUZgvo</a:t>
            </a:r>
            <a:endParaRPr lang="en-GB" sz="4000" dirty="0"/>
          </a:p>
          <a:p>
            <a:pPr algn="l"/>
            <a:r>
              <a:rPr lang="en-GB" sz="4000" dirty="0"/>
              <a:t>"Baggy Trousers" is a song by English ska/pop band Madness from their 1980 album Absolutely. It was written by lead singer Graham "Suggs" McPherson and guitarist Chris Foreman, and reminisces about school days.</a:t>
            </a:r>
          </a:p>
          <a:p>
            <a:pPr algn="l"/>
            <a:r>
              <a:rPr lang="en-GB" sz="4000" dirty="0"/>
              <a:t>The band first began performing the song at live shows in April 1980.</a:t>
            </a:r>
          </a:p>
          <a:p>
            <a:pPr algn="l"/>
            <a:r>
              <a:rPr lang="en-GB" sz="4000" dirty="0"/>
              <a:t>It was released as a single on 5 September 1980 and spent 20 weeks in UK charts, reaching a high of #3</a:t>
            </a: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Baggy Trousers - Wikipedia">
            <a:extLst>
              <a:ext uri="{FF2B5EF4-FFF2-40B4-BE49-F238E27FC236}">
                <a16:creationId xmlns:a16="http://schemas.microsoft.com/office/drawing/2014/main" id="{5EF7E883-1B8F-4396-A30B-ED227C43C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220510"/>
            <a:ext cx="4396547" cy="322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48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A5F2-269A-459D-9BC6-FC09C205F2F7}"/>
              </a:ext>
            </a:extLst>
          </p:cNvPr>
          <p:cNvSpPr>
            <a:spLocks noGrp="1"/>
          </p:cNvSpPr>
          <p:nvPr>
            <p:ph type="title"/>
          </p:nvPr>
        </p:nvSpPr>
        <p:spPr>
          <a:xfrm>
            <a:off x="838200" y="365126"/>
            <a:ext cx="10515600" cy="895264"/>
          </a:xfrm>
        </p:spPr>
        <p:txBody>
          <a:bodyPr>
            <a:normAutofit fontScale="90000"/>
          </a:bodyPr>
          <a:lstStyle/>
          <a:p>
            <a:r>
              <a:rPr lang="en-GB" dirty="0"/>
              <a:t>Flight of the Bumble Bee by Rimsky Korsakov</a:t>
            </a:r>
            <a:br>
              <a:rPr lang="en-GB" dirty="0"/>
            </a:br>
            <a:endParaRPr lang="en-GB" dirty="0"/>
          </a:p>
        </p:txBody>
      </p:sp>
      <p:sp>
        <p:nvSpPr>
          <p:cNvPr id="3" name="Content Placeholder 2">
            <a:extLst>
              <a:ext uri="{FF2B5EF4-FFF2-40B4-BE49-F238E27FC236}">
                <a16:creationId xmlns:a16="http://schemas.microsoft.com/office/drawing/2014/main" id="{4F9C5A11-7D17-47D7-BF14-0745761FE6D6}"/>
              </a:ext>
            </a:extLst>
          </p:cNvPr>
          <p:cNvSpPr>
            <a:spLocks noGrp="1"/>
          </p:cNvSpPr>
          <p:nvPr>
            <p:ph idx="1"/>
          </p:nvPr>
        </p:nvSpPr>
        <p:spPr>
          <a:xfrm>
            <a:off x="116378" y="1260390"/>
            <a:ext cx="8259444" cy="5597610"/>
          </a:xfrm>
          <a:solidFill>
            <a:srgbClr val="92D050">
              <a:alpha val="80000"/>
            </a:srgbClr>
          </a:solidFill>
        </p:spPr>
        <p:txBody>
          <a:bodyPr>
            <a:normAutofit lnSpcReduction="10000"/>
          </a:bodyPr>
          <a:lstStyle/>
          <a:p>
            <a:r>
              <a:rPr lang="en-GB" u="sng" dirty="0">
                <a:hlinkClick r:id="rId2"/>
              </a:rPr>
              <a:t>https://youtu.be/P5UL1kh9qcM</a:t>
            </a:r>
            <a:endParaRPr lang="en-GB" dirty="0"/>
          </a:p>
          <a:p>
            <a:r>
              <a:rPr lang="en-US" b="1" dirty="0"/>
              <a:t>Nikolai </a:t>
            </a:r>
            <a:r>
              <a:rPr lang="en-US" b="1" dirty="0" err="1"/>
              <a:t>Andreyevich</a:t>
            </a:r>
            <a:r>
              <a:rPr lang="en-US" b="1" dirty="0"/>
              <a:t> Rimsky-Korsakov</a:t>
            </a:r>
            <a:r>
              <a:rPr lang="en-US" dirty="0"/>
              <a:t>, was a Russian composer. He was one of the most famous composers of his time and influenced a lot of other composers. Like so many Russian composers in the 19th century, he was an amateur composer. His main job was in the navy.</a:t>
            </a:r>
          </a:p>
          <a:p>
            <a:r>
              <a:rPr lang="en-US" dirty="0"/>
              <a:t>"Flight of the Bumble Bee" is a </a:t>
            </a:r>
            <a:r>
              <a:rPr lang="en-US" b="1" dirty="0"/>
              <a:t>musical composition</a:t>
            </a:r>
            <a:r>
              <a:rPr lang="en-US" dirty="0"/>
              <a:t> by Nikolai Rimsky-Korsakov for solo violin and orchestra. It was written as an interlude for his opera, The Tale of Tsar </a:t>
            </a:r>
            <a:r>
              <a:rPr lang="en-US" dirty="0" err="1"/>
              <a:t>Saltan</a:t>
            </a:r>
            <a:r>
              <a:rPr lang="en-US" dirty="0"/>
              <a:t> (1899-1900). The music depicts the buzzing of a bumble bee in its flight.</a:t>
            </a:r>
            <a:endParaRPr lang="en-GB" dirty="0"/>
          </a:p>
        </p:txBody>
      </p:sp>
      <p:pic>
        <p:nvPicPr>
          <p:cNvPr id="4" name="Picture 3">
            <a:extLst>
              <a:ext uri="{FF2B5EF4-FFF2-40B4-BE49-F238E27FC236}">
                <a16:creationId xmlns:a16="http://schemas.microsoft.com/office/drawing/2014/main" id="{2521751A-7CE4-484C-8F1A-538AA16D39EE}"/>
              </a:ext>
            </a:extLst>
          </p:cNvPr>
          <p:cNvPicPr>
            <a:picLocks noChangeAspect="1"/>
          </p:cNvPicPr>
          <p:nvPr/>
        </p:nvPicPr>
        <p:blipFill>
          <a:blip r:embed="rId3"/>
          <a:stretch>
            <a:fillRect/>
          </a:stretch>
        </p:blipFill>
        <p:spPr>
          <a:xfrm>
            <a:off x="8375822" y="833158"/>
            <a:ext cx="4136231" cy="3043474"/>
          </a:xfrm>
          <a:prstGeom prst="rect">
            <a:avLst/>
          </a:prstGeom>
        </p:spPr>
      </p:pic>
    </p:spTree>
    <p:extLst>
      <p:ext uri="{BB962C8B-B14F-4D97-AF65-F5344CB8AC3E}">
        <p14:creationId xmlns:p14="http://schemas.microsoft.com/office/powerpoint/2010/main" val="236554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28AE-AD31-43CB-B460-C1CDD9EB2EFD}"/>
              </a:ext>
            </a:extLst>
          </p:cNvPr>
          <p:cNvSpPr>
            <a:spLocks noGrp="1"/>
          </p:cNvSpPr>
          <p:nvPr>
            <p:ph type="title"/>
          </p:nvPr>
        </p:nvSpPr>
        <p:spPr>
          <a:xfrm>
            <a:off x="838200" y="1"/>
            <a:ext cx="10515600" cy="1690688"/>
          </a:xfrm>
        </p:spPr>
        <p:txBody>
          <a:bodyPr>
            <a:noAutofit/>
          </a:bodyPr>
          <a:lstStyle/>
          <a:p>
            <a:r>
              <a:rPr lang="en-GB" sz="3200" dirty="0"/>
              <a:t>The story of Babar, the Little Elephant</a:t>
            </a:r>
            <a:br>
              <a:rPr lang="en-GB" sz="3200" dirty="0"/>
            </a:br>
            <a:r>
              <a:rPr lang="en-GB" sz="3200" dirty="0"/>
              <a:t>           </a:t>
            </a:r>
            <a:r>
              <a:rPr lang="en-GB" sz="3200" u="sng" dirty="0">
                <a:hlinkClick r:id="rId2"/>
              </a:rPr>
              <a:t>https://youtu.be/VwK5wPXJ7e0</a:t>
            </a:r>
            <a:br>
              <a:rPr lang="en-GB" sz="1400" u="sng" dirty="0"/>
            </a:br>
            <a:br>
              <a:rPr lang="en-GB" sz="2400" dirty="0">
                <a:effectLst/>
              </a:rPr>
            </a:br>
            <a:endParaRPr lang="en-GB" sz="2400" dirty="0"/>
          </a:p>
        </p:txBody>
      </p:sp>
      <p:sp>
        <p:nvSpPr>
          <p:cNvPr id="3" name="Content Placeholder 2">
            <a:extLst>
              <a:ext uri="{FF2B5EF4-FFF2-40B4-BE49-F238E27FC236}">
                <a16:creationId xmlns:a16="http://schemas.microsoft.com/office/drawing/2014/main" id="{205B62CB-FFC4-42D0-AD09-319AED8004B0}"/>
              </a:ext>
            </a:extLst>
          </p:cNvPr>
          <p:cNvSpPr>
            <a:spLocks noGrp="1"/>
          </p:cNvSpPr>
          <p:nvPr>
            <p:ph idx="1"/>
          </p:nvPr>
        </p:nvSpPr>
        <p:spPr>
          <a:xfrm>
            <a:off x="838200" y="1825625"/>
            <a:ext cx="6842761" cy="4351338"/>
          </a:xfrm>
          <a:solidFill>
            <a:srgbClr val="92D050">
              <a:alpha val="80000"/>
            </a:srgbClr>
          </a:solidFill>
        </p:spPr>
        <p:txBody>
          <a:bodyPr>
            <a:normAutofit/>
          </a:bodyPr>
          <a:lstStyle/>
          <a:p>
            <a:r>
              <a:rPr lang="en-GB" sz="4400" dirty="0">
                <a:effectLst/>
              </a:rPr>
              <a:t>Poulenc – (</a:t>
            </a:r>
            <a:r>
              <a:rPr lang="en-GB" sz="2800" dirty="0"/>
              <a:t>7 January 1899 – 30 January 1963) </a:t>
            </a:r>
            <a:r>
              <a:rPr lang="en-GB" dirty="0"/>
              <a:t>was a French composer and pianist. His compositions include songs, solo piano works, chamber music, choral pieces, operas, ballets, and orchestral concert music. </a:t>
            </a:r>
          </a:p>
          <a:p>
            <a:r>
              <a:rPr lang="en-GB" dirty="0"/>
              <a:t>In addition to his work as a composer, Poulenc was an accomplished pianist.</a:t>
            </a:r>
            <a:br>
              <a:rPr lang="en-GB" dirty="0"/>
            </a:br>
            <a:endParaRPr lang="en-GB" dirty="0"/>
          </a:p>
        </p:txBody>
      </p:sp>
      <p:pic>
        <p:nvPicPr>
          <p:cNvPr id="4" name="Picture 3">
            <a:extLst>
              <a:ext uri="{FF2B5EF4-FFF2-40B4-BE49-F238E27FC236}">
                <a16:creationId xmlns:a16="http://schemas.microsoft.com/office/drawing/2014/main" id="{D756C8FF-90FA-4201-8702-051425B1DD6B}"/>
              </a:ext>
            </a:extLst>
          </p:cNvPr>
          <p:cNvPicPr>
            <a:picLocks noChangeAspect="1"/>
          </p:cNvPicPr>
          <p:nvPr/>
        </p:nvPicPr>
        <p:blipFill>
          <a:blip r:embed="rId3"/>
          <a:stretch>
            <a:fillRect/>
          </a:stretch>
        </p:blipFill>
        <p:spPr>
          <a:xfrm>
            <a:off x="7680961" y="864525"/>
            <a:ext cx="3923606" cy="4045266"/>
          </a:xfrm>
          <a:prstGeom prst="rect">
            <a:avLst/>
          </a:prstGeom>
        </p:spPr>
      </p:pic>
    </p:spTree>
    <p:extLst>
      <p:ext uri="{BB962C8B-B14F-4D97-AF65-F5344CB8AC3E}">
        <p14:creationId xmlns:p14="http://schemas.microsoft.com/office/powerpoint/2010/main" val="383630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4954" y="4466465"/>
            <a:ext cx="4220817" cy="2013848"/>
          </a:xfrm>
          <a:solidFill>
            <a:srgbClr val="92D050"/>
          </a:solidFill>
        </p:spPr>
        <p:txBody>
          <a:bodyPr>
            <a:normAutofit lnSpcReduction="10000"/>
          </a:bodyPr>
          <a:lstStyle/>
          <a:p>
            <a:r>
              <a:rPr lang="en-GB" b="1" dirty="0"/>
              <a:t>James Weldon Johnson</a:t>
            </a:r>
          </a:p>
          <a:p>
            <a:r>
              <a:rPr lang="en-GB" b="1" dirty="0"/>
              <a:t>Lift every Voice</a:t>
            </a:r>
          </a:p>
          <a:p>
            <a:endParaRPr lang="en-GB" b="1" dirty="0"/>
          </a:p>
          <a:p>
            <a:r>
              <a:rPr lang="en-GB" dirty="0"/>
              <a:t> (June 17, 1871 – June 26, 1938)</a:t>
            </a:r>
            <a:endParaRPr lang="en-GB" sz="2800" b="1" dirty="0"/>
          </a:p>
        </p:txBody>
      </p:sp>
      <p:sp>
        <p:nvSpPr>
          <p:cNvPr id="7" name="Subtitle 2"/>
          <p:cNvSpPr txBox="1">
            <a:spLocks/>
          </p:cNvSpPr>
          <p:nvPr/>
        </p:nvSpPr>
        <p:spPr>
          <a:xfrm>
            <a:off x="5711686" y="631767"/>
            <a:ext cx="6059135" cy="4268225"/>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Johnson was a leader of the </a:t>
            </a:r>
            <a:r>
              <a:rPr lang="en-GB" sz="4000" dirty="0">
                <a:solidFill>
                  <a:prstClr val="black"/>
                </a:solidFill>
                <a:latin typeface="Calibri" panose="020F0502020204030204"/>
              </a:rPr>
              <a:t>National Association for the Advancement of </a:t>
            </a:r>
            <a:r>
              <a:rPr lang="en-GB" sz="4000" dirty="0" err="1">
                <a:solidFill>
                  <a:prstClr val="black"/>
                </a:solidFill>
                <a:latin typeface="Calibri" panose="020F0502020204030204"/>
              </a:rPr>
              <a:t>Colored</a:t>
            </a:r>
            <a:r>
              <a:rPr lang="en-GB" sz="4000" dirty="0">
                <a:solidFill>
                  <a:prstClr val="black"/>
                </a:solidFill>
                <a:latin typeface="Calibri" panose="020F0502020204030204"/>
              </a:rPr>
              <a:t> People</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and he and his wife campaigned for civil rights for black people.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https://youtu.be/ngFDy52eCZY</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2" descr="George Walker - Concerts, Biography &amp; News - BBC Music"/>
          <p:cNvSpPr>
            <a:spLocks noChangeAspect="1" noChangeArrowheads="1"/>
          </p:cNvSpPr>
          <p:nvPr/>
        </p:nvSpPr>
        <p:spPr bwMode="auto">
          <a:xfrm>
            <a:off x="155575" y="-769938"/>
            <a:ext cx="2857500"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3"/>
          <a:stretch>
            <a:fillRect/>
          </a:stretch>
        </p:blipFill>
        <p:spPr>
          <a:xfrm>
            <a:off x="938690" y="312738"/>
            <a:ext cx="3639728" cy="3697080"/>
          </a:xfrm>
          <a:prstGeom prst="rect">
            <a:avLst/>
          </a:prstGeom>
        </p:spPr>
      </p:pic>
    </p:spTree>
    <p:extLst>
      <p:ext uri="{BB962C8B-B14F-4D97-AF65-F5344CB8AC3E}">
        <p14:creationId xmlns:p14="http://schemas.microsoft.com/office/powerpoint/2010/main" val="84375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833F-F13B-40D0-883B-135EDDE582A0}"/>
              </a:ext>
            </a:extLst>
          </p:cNvPr>
          <p:cNvSpPr>
            <a:spLocks noGrp="1"/>
          </p:cNvSpPr>
          <p:nvPr>
            <p:ph type="title"/>
          </p:nvPr>
        </p:nvSpPr>
        <p:spPr/>
        <p:txBody>
          <a:bodyPr>
            <a:normAutofit fontScale="90000"/>
          </a:bodyPr>
          <a:lstStyle/>
          <a:p>
            <a:r>
              <a:rPr lang="en-US" b="1" i="0" dirty="0">
                <a:solidFill>
                  <a:srgbClr val="0F0F0F"/>
                </a:solidFill>
                <a:effectLst/>
                <a:latin typeface="YouTube Sans"/>
              </a:rPr>
              <a:t>Celebrate Black People Who Change the World </a:t>
            </a:r>
            <a:br>
              <a:rPr lang="en-US" b="1" i="0" dirty="0">
                <a:solidFill>
                  <a:srgbClr val="0F0F0F"/>
                </a:solidFill>
                <a:effectLst/>
                <a:latin typeface="YouTube Sans"/>
              </a:rPr>
            </a:br>
            <a:endParaRPr lang="en-GB" dirty="0"/>
          </a:p>
        </p:txBody>
      </p:sp>
      <p:sp>
        <p:nvSpPr>
          <p:cNvPr id="3" name="Content Placeholder 2">
            <a:extLst>
              <a:ext uri="{FF2B5EF4-FFF2-40B4-BE49-F238E27FC236}">
                <a16:creationId xmlns:a16="http://schemas.microsoft.com/office/drawing/2014/main" id="{97493E82-030E-4823-BC1A-60C1490EE544}"/>
              </a:ext>
            </a:extLst>
          </p:cNvPr>
          <p:cNvSpPr>
            <a:spLocks noGrp="1"/>
          </p:cNvSpPr>
          <p:nvPr>
            <p:ph idx="1"/>
          </p:nvPr>
        </p:nvSpPr>
        <p:spPr/>
        <p:txBody>
          <a:bodyPr/>
          <a:lstStyle/>
          <a:p>
            <a:r>
              <a:rPr lang="en-US" b="0" i="0" dirty="0">
                <a:solidFill>
                  <a:srgbClr val="0F0F0F"/>
                </a:solidFill>
                <a:effectLst/>
                <a:latin typeface="Roboto" panose="02000000000000000000" pitchFamily="2" charset="0"/>
              </a:rPr>
              <a:t>This video was filmed and edited by Miss Jessica.</a:t>
            </a:r>
          </a:p>
          <a:p>
            <a:r>
              <a:rPr lang="en-US" b="0" i="0" dirty="0">
                <a:solidFill>
                  <a:srgbClr val="0F0F0F"/>
                </a:solidFill>
                <a:effectLst/>
                <a:latin typeface="Roboto" panose="02000000000000000000" pitchFamily="2" charset="0"/>
              </a:rPr>
              <a:t> This music was performed and produced by Miss Jessica</a:t>
            </a:r>
          </a:p>
          <a:p>
            <a:r>
              <a:rPr lang="en-US" b="0" i="0" dirty="0">
                <a:solidFill>
                  <a:srgbClr val="0F0F0F"/>
                </a:solidFill>
                <a:effectLst/>
                <a:latin typeface="Roboto" panose="02000000000000000000" pitchFamily="2" charset="0"/>
              </a:rPr>
              <a:t>Grammy Nominated Song: A celebration of black excellence in American history both past and present. ​</a:t>
            </a:r>
          </a:p>
          <a:p>
            <a:r>
              <a:rPr lang="en-GB" dirty="0">
                <a:hlinkClick r:id="rId2"/>
              </a:rPr>
              <a:t>https://youtu.be/ROd8bemv0bI</a:t>
            </a:r>
            <a:endParaRPr lang="en-US" dirty="0">
              <a:solidFill>
                <a:srgbClr val="0F0F0F"/>
              </a:solidFill>
              <a:latin typeface="Roboto" panose="02000000000000000000" pitchFamily="2" charset="0"/>
            </a:endParaRPr>
          </a:p>
          <a:p>
            <a:endParaRPr lang="en-GB" dirty="0"/>
          </a:p>
        </p:txBody>
      </p:sp>
      <p:pic>
        <p:nvPicPr>
          <p:cNvPr id="4" name="Picture 3">
            <a:extLst>
              <a:ext uri="{FF2B5EF4-FFF2-40B4-BE49-F238E27FC236}">
                <a16:creationId xmlns:a16="http://schemas.microsoft.com/office/drawing/2014/main" id="{B4104579-7FDA-41DD-993D-C489EF991645}"/>
              </a:ext>
            </a:extLst>
          </p:cNvPr>
          <p:cNvPicPr>
            <a:picLocks noChangeAspect="1"/>
          </p:cNvPicPr>
          <p:nvPr/>
        </p:nvPicPr>
        <p:blipFill>
          <a:blip r:embed="rId3"/>
          <a:stretch>
            <a:fillRect/>
          </a:stretch>
        </p:blipFill>
        <p:spPr>
          <a:xfrm>
            <a:off x="6932814" y="3690851"/>
            <a:ext cx="4638501" cy="2802024"/>
          </a:xfrm>
          <a:prstGeom prst="rect">
            <a:avLst/>
          </a:prstGeom>
        </p:spPr>
      </p:pic>
    </p:spTree>
    <p:extLst>
      <p:ext uri="{BB962C8B-B14F-4D97-AF65-F5344CB8AC3E}">
        <p14:creationId xmlns:p14="http://schemas.microsoft.com/office/powerpoint/2010/main" val="385331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1425" y="4695342"/>
            <a:ext cx="4687897" cy="1476858"/>
          </a:xfrm>
          <a:solidFill>
            <a:srgbClr val="92D050"/>
          </a:solidFill>
        </p:spPr>
        <p:txBody>
          <a:bodyPr>
            <a:normAutofit/>
          </a:bodyPr>
          <a:lstStyle/>
          <a:p>
            <a:r>
              <a:rPr lang="en-GB" sz="4400" b="1" dirty="0"/>
              <a:t>The Last Post</a:t>
            </a:r>
          </a:p>
          <a:p>
            <a:r>
              <a:rPr lang="en-GB" u="sng" dirty="0">
                <a:hlinkClick r:id="rId2"/>
              </a:rPr>
              <a:t>https://youtu.be/99tCg596QSc</a:t>
            </a:r>
            <a:endParaRPr lang="en-GB" dirty="0"/>
          </a:p>
          <a:p>
            <a:endParaRPr lang="en-GB" sz="4400" b="1" dirty="0"/>
          </a:p>
          <a:p>
            <a:endParaRPr lang="en-GB" sz="4400" b="1" dirty="0"/>
          </a:p>
        </p:txBody>
      </p:sp>
      <p:sp>
        <p:nvSpPr>
          <p:cNvPr id="7" name="Subtitle 2"/>
          <p:cNvSpPr txBox="1">
            <a:spLocks/>
          </p:cNvSpPr>
          <p:nvPr/>
        </p:nvSpPr>
        <p:spPr>
          <a:xfrm>
            <a:off x="5231157" y="1068110"/>
            <a:ext cx="6639418" cy="5449067"/>
          </a:xfrm>
          <a:prstGeom prst="rect">
            <a:avLst/>
          </a:prstGeom>
          <a:solidFill>
            <a:srgbClr val="92D050"/>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The "First Post" call signals the start of the duty officer's inspection of a British Army camp's sentry posts, sounding a call at each one. </a:t>
            </a:r>
          </a:p>
          <a:p>
            <a:pPr algn="l"/>
            <a:r>
              <a:rPr lang="en-GB" dirty="0"/>
              <a:t>The "Last Post" call originally signalled merely that the final sentry post had been inspected, and the camp was secure for the night.</a:t>
            </a:r>
            <a:endParaRPr lang="en-GB" baseline="30000" dirty="0"/>
          </a:p>
          <a:p>
            <a:pPr algn="l"/>
            <a:r>
              <a:rPr lang="en-GB" dirty="0"/>
              <a:t>In addition, the "Last Post" call had another function at the close of a day of battle.</a:t>
            </a:r>
          </a:p>
          <a:p>
            <a:pPr algn="l"/>
            <a:r>
              <a:rPr lang="en-GB" dirty="0"/>
              <a:t>It signalled to those who were still out and wounded or separated that the fighting was done, and to follow the sound of the call to find safety and rest. </a:t>
            </a:r>
          </a:p>
        </p:txBody>
      </p:sp>
      <p:sp>
        <p:nvSpPr>
          <p:cNvPr id="2" name="AutoShape 2" descr="Camille Saint-Saëns: An Underrated Master ~ The Imaginative ..."/>
          <p:cNvSpPr>
            <a:spLocks noChangeAspect="1" noChangeArrowheads="1"/>
          </p:cNvSpPr>
          <p:nvPr/>
        </p:nvSpPr>
        <p:spPr bwMode="auto">
          <a:xfrm>
            <a:off x="1865106" y="15247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Camille Saint-Saëns: An Underrated Master ~ The Imaginative ..."/>
          <p:cNvSpPr>
            <a:spLocks noChangeAspect="1" noChangeArrowheads="1"/>
          </p:cNvSpPr>
          <p:nvPr/>
        </p:nvSpPr>
        <p:spPr bwMode="auto">
          <a:xfrm>
            <a:off x="1712706" y="106811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Camille Saint-Saëns at the Piano : Interlude.h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612774" y="685800"/>
            <a:ext cx="4396547" cy="3438939"/>
          </a:xfrm>
          <a:prstGeom prst="rect">
            <a:avLst/>
          </a:prstGeom>
        </p:spPr>
      </p:pic>
    </p:spTree>
    <p:extLst>
      <p:ext uri="{BB962C8B-B14F-4D97-AF65-F5344CB8AC3E}">
        <p14:creationId xmlns:p14="http://schemas.microsoft.com/office/powerpoint/2010/main" val="387990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Sheet music design templat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heet music design slides.potx" id="{09D230C4-ED1F-4782-ABA0-B528A81E30C6}" vid="{782C1FB5-44AD-41D7-B4F1-9A54F55FAE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7CBF64E-123E-44AF-B882-D70003A73913}">
  <ds:schemaRefs>
    <ds:schemaRef ds:uri="http://schemas.microsoft.com/sharepoint/v3/contenttype/forms"/>
  </ds:schemaRefs>
</ds:datastoreItem>
</file>

<file path=customXml/itemProps2.xml><?xml version="1.0" encoding="utf-8"?>
<ds:datastoreItem xmlns:ds="http://schemas.openxmlformats.org/officeDocument/2006/customXml" ds:itemID="{118BD871-1CCB-45B8-AA75-160EAD48C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EB87B2-AEC3-4287-83B8-6EF72FBDC4F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119</TotalTime>
  <Words>3552</Words>
  <Application>Microsoft Office PowerPoint</Application>
  <PresentationFormat>Widescreen</PresentationFormat>
  <Paragraphs>225</Paragraphs>
  <Slides>42</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42</vt:i4>
      </vt:variant>
    </vt:vector>
  </HeadingPairs>
  <TitlesOfParts>
    <vt:vector size="56" baseType="lpstr">
      <vt:lpstr>Arial</vt:lpstr>
      <vt:lpstr>Calibri</vt:lpstr>
      <vt:lpstr>Calibri Light</vt:lpstr>
      <vt:lpstr>Comic Sans MS</vt:lpstr>
      <vt:lpstr>Google Sans</vt:lpstr>
      <vt:lpstr>Helvetica Neue</vt:lpstr>
      <vt:lpstr>inherit</vt:lpstr>
      <vt:lpstr>Lato</vt:lpstr>
      <vt:lpstr>Roboto</vt:lpstr>
      <vt:lpstr>Rockwell</vt:lpstr>
      <vt:lpstr>Wingdings</vt:lpstr>
      <vt:lpstr>YouTube Sans</vt:lpstr>
      <vt:lpstr>Atlas</vt:lpstr>
      <vt:lpstr>Sheet music design template</vt:lpstr>
      <vt:lpstr>Assembly Music years 1 and 2</vt:lpstr>
      <vt:lpstr>Autumn term</vt:lpstr>
      <vt:lpstr>PowerPoint Presentation</vt:lpstr>
      <vt:lpstr>Aquarium by Saint-Saens from Carnival of the Animals</vt:lpstr>
      <vt:lpstr>Flight of the Bumble Bee by Rimsky Korsakov </vt:lpstr>
      <vt:lpstr>The story of Babar, the Little Elephant            https://youtu.be/VwK5wPXJ7e0  </vt:lpstr>
      <vt:lpstr>PowerPoint Presentation</vt:lpstr>
      <vt:lpstr>Celebrate Black People Who Change the World  </vt:lpstr>
      <vt:lpstr>PowerPoint Presentation</vt:lpstr>
      <vt:lpstr>PowerPoint Presentation</vt:lpstr>
      <vt:lpstr> Jurassic World Evolution - All 48 Dinosaurs https://youtu.be/czTQyUKAWKM   </vt:lpstr>
      <vt:lpstr>PowerPoint Presentation</vt:lpstr>
      <vt:lpstr>PowerPoint Presentation</vt:lpstr>
      <vt:lpstr>PowerPoint Presentation</vt:lpstr>
      <vt:lpstr>Spring term</vt:lpstr>
      <vt:lpstr>PowerPoint Presentation</vt:lpstr>
      <vt:lpstr>PowerPoint Presentation</vt:lpstr>
      <vt:lpstr>The Ocean: Scenic wildlife film with calming music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Summer term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Assembly Music year 1 and 2</dc:title>
  <dc:creator>Josephine Sands</dc:creator>
  <cp:lastModifiedBy>Josephine Sands</cp:lastModifiedBy>
  <cp:revision>12</cp:revision>
  <dcterms:created xsi:type="dcterms:W3CDTF">2023-06-19T10:02:34Z</dcterms:created>
  <dcterms:modified xsi:type="dcterms:W3CDTF">2023-06-28T09:55:23Z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